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8" r:id="rId3"/>
    <p:sldId id="321" r:id="rId4"/>
    <p:sldId id="324" r:id="rId5"/>
    <p:sldId id="325" r:id="rId6"/>
    <p:sldId id="322" r:id="rId7"/>
    <p:sldId id="340" r:id="rId8"/>
    <p:sldId id="363" r:id="rId9"/>
    <p:sldId id="323" r:id="rId10"/>
    <p:sldId id="357" r:id="rId11"/>
    <p:sldId id="326" r:id="rId12"/>
    <p:sldId id="327" r:id="rId13"/>
    <p:sldId id="328" r:id="rId14"/>
    <p:sldId id="330" r:id="rId15"/>
    <p:sldId id="331" r:id="rId16"/>
    <p:sldId id="332" r:id="rId17"/>
    <p:sldId id="333" r:id="rId18"/>
    <p:sldId id="334" r:id="rId19"/>
    <p:sldId id="335" r:id="rId20"/>
    <p:sldId id="371" r:id="rId21"/>
    <p:sldId id="367" r:id="rId22"/>
    <p:sldId id="364" r:id="rId23"/>
    <p:sldId id="339" r:id="rId24"/>
    <p:sldId id="372" r:id="rId25"/>
    <p:sldId id="358" r:id="rId26"/>
    <p:sldId id="373" r:id="rId27"/>
    <p:sldId id="355" r:id="rId28"/>
    <p:sldId id="374" r:id="rId29"/>
    <p:sldId id="370" r:id="rId30"/>
    <p:sldId id="336" r:id="rId31"/>
    <p:sldId id="337" r:id="rId32"/>
    <p:sldId id="338" r:id="rId33"/>
    <p:sldId id="399" r:id="rId34"/>
    <p:sldId id="343" r:id="rId35"/>
    <p:sldId id="368" r:id="rId36"/>
    <p:sldId id="344" r:id="rId37"/>
    <p:sldId id="366" r:id="rId38"/>
    <p:sldId id="369" r:id="rId39"/>
    <p:sldId id="365" r:id="rId40"/>
    <p:sldId id="342" r:id="rId41"/>
    <p:sldId id="345" r:id="rId42"/>
    <p:sldId id="359" r:id="rId43"/>
    <p:sldId id="398" r:id="rId44"/>
    <p:sldId id="401" r:id="rId45"/>
    <p:sldId id="402" r:id="rId46"/>
    <p:sldId id="403" r:id="rId47"/>
    <p:sldId id="400" r:id="rId48"/>
    <p:sldId id="404" r:id="rId49"/>
    <p:sldId id="360" r:id="rId50"/>
    <p:sldId id="347" r:id="rId51"/>
    <p:sldId id="348" r:id="rId52"/>
    <p:sldId id="379" r:id="rId53"/>
    <p:sldId id="350" r:id="rId54"/>
    <p:sldId id="380" r:id="rId55"/>
    <p:sldId id="381" r:id="rId56"/>
    <p:sldId id="382" r:id="rId57"/>
    <p:sldId id="383" r:id="rId58"/>
    <p:sldId id="384" r:id="rId59"/>
    <p:sldId id="378" r:id="rId60"/>
    <p:sldId id="385" r:id="rId61"/>
    <p:sldId id="351" r:id="rId62"/>
    <p:sldId id="386" r:id="rId63"/>
    <p:sldId id="387" r:id="rId64"/>
    <p:sldId id="389" r:id="rId65"/>
    <p:sldId id="352" r:id="rId66"/>
    <p:sldId id="395" r:id="rId67"/>
    <p:sldId id="396" r:id="rId68"/>
    <p:sldId id="391" r:id="rId69"/>
    <p:sldId id="390" r:id="rId70"/>
    <p:sldId id="392" r:id="rId71"/>
    <p:sldId id="393" r:id="rId72"/>
    <p:sldId id="394" r:id="rId73"/>
    <p:sldId id="354" r:id="rId74"/>
    <p:sldId id="361" r:id="rId75"/>
    <p:sldId id="375" r:id="rId76"/>
    <p:sldId id="376" r:id="rId77"/>
    <p:sldId id="377" r:id="rId78"/>
    <p:sldId id="397" r:id="rId79"/>
    <p:sldId id="341" r:id="rId80"/>
    <p:sldId id="362" r:id="rId81"/>
    <p:sldId id="40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22"/>
            <p14:sldId id="340"/>
            <p14:sldId id="363"/>
            <p14:sldId id="323"/>
            <p14:sldId id="357"/>
          </p14:sldIdLst>
        </p14:section>
        <p14:section name="Substation Configurations" id="{E92DC29E-6916-4D1A-BCBE-449DC4A35AC9}">
          <p14:sldIdLst>
            <p14:sldId id="326"/>
            <p14:sldId id="327"/>
            <p14:sldId id="328"/>
            <p14:sldId id="330"/>
            <p14:sldId id="331"/>
            <p14:sldId id="332"/>
            <p14:sldId id="333"/>
            <p14:sldId id="334"/>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341"/>
            <p14:sldId id="362"/>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varScale="1">
        <p:scale>
          <a:sx n="68" d="100"/>
          <a:sy n="68" d="100"/>
        </p:scale>
        <p:origin x="-120" y="-108"/>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t>
        <a:bodyPr/>
        <a:lstStyle/>
        <a:p>
          <a:endParaRPr lang="en-US"/>
        </a:p>
      </dgm:t>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t>
        <a:bodyPr/>
        <a:lstStyle/>
        <a:p>
          <a:endParaRPr lang="en-US"/>
        </a:p>
      </dgm:t>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t>
        <a:bodyPr/>
        <a:lstStyle/>
        <a:p>
          <a:endParaRPr lang="en-US"/>
        </a:p>
      </dgm:t>
    </dgm:pt>
    <dgm:pt modelId="{39DD7226-78CE-4752-801C-775952FBB2A3}" type="pres">
      <dgm:prSet presAssocID="{EAC392F3-D1A8-46FA-9388-64E777328F5B}" presName="aSpace" presStyleCnt="0"/>
      <dgm:spPr/>
    </dgm:pt>
  </dgm:ptLst>
  <dgm:cxnLst>
    <dgm:cxn modelId="{C560F83E-A36E-463E-B3DF-10BB4BD5235A}" type="presOf" srcId="{EAC392F3-D1A8-46FA-9388-64E777328F5B}" destId="{F52C3B67-82A1-4D16-938D-8C1C21F5ACE9}" srcOrd="0" destOrd="0" presId="urn:microsoft.com/office/officeart/2005/8/layout/pyramid2"/>
    <dgm:cxn modelId="{6307CE99-EB5E-41F7-9EB6-910C70F98E13}" type="presOf" srcId="{5EE9C1E7-FBB8-4C72-86B9-AAF39807A642}" destId="{A588D572-84CD-4081-B747-CA26CB622F99}" srcOrd="0" destOrd="0" presId="urn:microsoft.com/office/officeart/2005/8/layout/pyramid2"/>
    <dgm:cxn modelId="{C55F7062-2184-4164-A5D1-11EB78667A99}" type="presOf" srcId="{356E647C-CD9B-476B-A1F6-7E6ABD92F56B}" destId="{B9B7C980-D1E5-4471-BCBE-5882453B53B6}" srcOrd="0" destOrd="0" presId="urn:microsoft.com/office/officeart/2005/8/layout/pyramid2"/>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89F43E05-50DC-42AC-9913-4E7270C7AFC0}" type="presOf" srcId="{E309336A-C953-44BF-9B51-8F2CB0B12ED2}" destId="{2582A607-B1A5-4618-B3F5-1F63FC3D64A0}" srcOrd="0" destOrd="0" presId="urn:microsoft.com/office/officeart/2005/8/layout/pyramid2"/>
    <dgm:cxn modelId="{0ED2DDCF-7392-4D17-991E-40F4C7E95361}" srcId="{5EE9C1E7-FBB8-4C72-86B9-AAF39807A642}" destId="{EAC392F3-D1A8-46FA-9388-64E777328F5B}" srcOrd="4" destOrd="0" parTransId="{28CC4EDD-AF25-482D-8D13-74110C594119}" sibTransId="{2E6A7D40-BEC1-401B-A302-7CDA5E27E115}"/>
    <dgm:cxn modelId="{37F58E99-3FFC-4759-97F1-0E691C71CB65}" type="presOf" srcId="{B9410AE2-1D16-4735-B231-2034352C800C}" destId="{F1F00D06-C9C6-4B42-B65E-415A67D544E2}"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AE0AD70E-DA6D-422E-97DA-FB7A7F70CE47}" type="presOf" srcId="{B40448BE-D76D-4DF5-AD03-4D1B617B0A93}" destId="{7B606E8B-FB0F-412C-B412-1124BF205C3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B5069-0053-4465-B9BD-D9880D240E0F}">
      <dsp:nvSpPr>
        <dsp:cNvPr id="0" name=""/>
        <dsp:cNvSpPr/>
      </dsp:nvSpPr>
      <dsp:spPr>
        <a:xfrm>
          <a:off x="711199" y="0"/>
          <a:ext cx="4064000" cy="4064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2A607-B1A5-4618-B3F5-1F63FC3D64A0}">
      <dsp:nvSpPr>
        <dsp:cNvPr id="0" name=""/>
        <dsp:cNvSpPr/>
      </dsp:nvSpPr>
      <dsp:spPr>
        <a:xfrm>
          <a:off x="2743199" y="381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International Standards- ISO, IEC</a:t>
          </a:r>
          <a:endParaRPr lang="en-US" sz="1400" kern="1200" dirty="0"/>
        </a:p>
      </dsp:txBody>
      <dsp:txXfrm>
        <a:off x="2771407" y="409208"/>
        <a:ext cx="2585184" cy="521433"/>
      </dsp:txXfrm>
    </dsp:sp>
    <dsp:sp modelId="{F1F00D06-C9C6-4B42-B65E-415A67D544E2}">
      <dsp:nvSpPr>
        <dsp:cNvPr id="0" name=""/>
        <dsp:cNvSpPr/>
      </dsp:nvSpPr>
      <dsp:spPr>
        <a:xfrm>
          <a:off x="2743199" y="1098551"/>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National Standards– ANSI, NIST, IEEE</a:t>
          </a:r>
          <a:endParaRPr lang="en-US" sz="1400" kern="1200" dirty="0"/>
        </a:p>
      </dsp:txBody>
      <dsp:txXfrm>
        <a:off x="2771407" y="1126759"/>
        <a:ext cx="2585184" cy="521433"/>
      </dsp:txXfrm>
    </dsp:sp>
    <dsp:sp modelId="{7B606E8B-FB0F-412C-B412-1124BF205C36}">
      <dsp:nvSpPr>
        <dsp:cNvPr id="0" name=""/>
        <dsp:cNvSpPr/>
      </dsp:nvSpPr>
      <dsp:spPr>
        <a:xfrm>
          <a:off x="2819410" y="3352797"/>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Proprietary Systems – vendor specific</a:t>
          </a:r>
          <a:endParaRPr lang="en-US" sz="1400" kern="1200" dirty="0"/>
        </a:p>
      </dsp:txBody>
      <dsp:txXfrm>
        <a:off x="2847618" y="3381005"/>
        <a:ext cx="2585184" cy="521433"/>
      </dsp:txXfrm>
    </dsp:sp>
    <dsp:sp modelId="{B9B7C980-D1E5-4471-BCBE-5882453B53B6}">
      <dsp:nvSpPr>
        <dsp:cNvPr id="0" name=""/>
        <dsp:cNvSpPr/>
      </dsp:nvSpPr>
      <dsp:spPr>
        <a:xfrm>
          <a:off x="2819410" y="2666999"/>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Practice- informal practice </a:t>
          </a:r>
          <a:endParaRPr lang="en-US" sz="1400" kern="1200" dirty="0"/>
        </a:p>
      </dsp:txBody>
      <dsp:txXfrm>
        <a:off x="2847618" y="2695207"/>
        <a:ext cx="2585184" cy="521433"/>
      </dsp:txXfrm>
    </dsp:sp>
    <dsp:sp modelId="{F52C3B67-82A1-4D16-938D-8C1C21F5ACE9}">
      <dsp:nvSpPr>
        <dsp:cNvPr id="0" name=""/>
        <dsp:cNvSpPr/>
      </dsp:nvSpPr>
      <dsp:spPr>
        <a:xfrm>
          <a:off x="2768612" y="1905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Standards- formalized practice </a:t>
          </a:r>
          <a:endParaRPr lang="en-US" sz="1400" kern="1200" dirty="0"/>
        </a:p>
      </dsp:txBody>
      <dsp:txXfrm>
        <a:off x="2796820" y="1933208"/>
        <a:ext cx="2585184" cy="5214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11/17/2011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11/17/2011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ece.iit.edu/~flueck/chicago_pes/2002/SA_Fund_BestPractices.pdf" TargetMode="External"/><Relationship Id="rId7" Type="http://schemas.openxmlformats.org/officeDocument/2006/relationships/hyperlink" Target="http://ieeexplore.ieee.org/stamp/stamp.jsp?tp=&amp;arnumber=1192023&amp;isnumber=26717" TargetMode="External"/><Relationship Id="rId2" Type="http://schemas.openxmlformats.org/officeDocument/2006/relationships/hyperlink" Target="http://www.electricenergyonline.com/?page=show_article&amp;mag=43&amp;article=321" TargetMode="External"/><Relationship Id="rId1" Type="http://schemas.openxmlformats.org/officeDocument/2006/relationships/slideLayout" Target="../slideLayouts/slideLayout2.xml"/><Relationship Id="rId6" Type="http://schemas.openxmlformats.org/officeDocument/2006/relationships/hyperlink" Target="http://www.powertransformer.us/substationtransformers.htm" TargetMode="External"/><Relationship Id="rId5" Type="http://schemas.openxmlformats.org/officeDocument/2006/relationships/hyperlink" Target="http://www.ee.iastate.edu/~jdm/ee653/SubstationReliability.pdf" TargetMode="External"/><Relationship Id="rId4" Type="http://schemas.openxmlformats.org/officeDocument/2006/relationships/hyperlink" Target="http://www.atrakenergy.com/Resources/PSC-2004.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oncor.com/community/knowledgecollege/energy_library/pathway/pathways_distribution.aspx" TargetMode="External"/><Relationship Id="rId2" Type="http://schemas.openxmlformats.org/officeDocument/2006/relationships/hyperlink" Target="http://www.transmission-line.net/2011/04/type-of-switches-on-transmission-and.html" TargetMode="External"/><Relationship Id="rId1" Type="http://schemas.openxmlformats.org/officeDocument/2006/relationships/slideLayout" Target="../slideLayouts/slideLayout2.xml"/><Relationship Id="rId6" Type="http://schemas.openxmlformats.org/officeDocument/2006/relationships/hyperlink" Target="http://smud.apogee.net/foe/" TargetMode="External"/><Relationship Id="rId5" Type="http://schemas.openxmlformats.org/officeDocument/2006/relationships/hyperlink" Target="http://ieeexplore.ieee.org/stamp/stamp.jsp?tp=&amp;arnumber=4510445&amp;isnumber=4510387" TargetMode="External"/><Relationship Id="rId4" Type="http://schemas.openxmlformats.org/officeDocument/2006/relationships/hyperlink" Target="http://www.ece.gatech.edu/research/labs/bwn/substation/description.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152400" y="3200400"/>
            <a:ext cx="88392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24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600" dirty="0" smtClean="0"/>
              <a:t>Substation configurations</a:t>
            </a:r>
            <a:endParaRPr lang="en-US" sz="3600" dirty="0"/>
          </a:p>
        </p:txBody>
      </p:sp>
      <p:sp>
        <p:nvSpPr>
          <p:cNvPr id="3" name="Content Placeholder 2"/>
          <p:cNvSpPr>
            <a:spLocks noGrp="1"/>
          </p:cNvSpPr>
          <p:nvPr>
            <p:ph idx="1"/>
          </p:nvPr>
        </p:nvSpPr>
        <p:spPr>
          <a:xfrm>
            <a:off x="381000" y="1066800"/>
            <a:ext cx="8610600" cy="5715000"/>
          </a:xfrm>
        </p:spPr>
        <p:txBody>
          <a:bodyPr>
            <a:normAutofit lnSpcReduction="10000"/>
          </a:bodyPr>
          <a:lstStyle/>
          <a:p>
            <a:pPr>
              <a:buNone/>
            </a:pPr>
            <a:r>
              <a:rPr lang="en-US" sz="2400" dirty="0" smtClean="0"/>
              <a:t>Various factors affect the reliability of a substation/switchyard, one </a:t>
            </a:r>
          </a:p>
          <a:p>
            <a:pPr>
              <a:buNone/>
            </a:pPr>
            <a:r>
              <a:rPr lang="en-US" sz="2400" dirty="0" smtClean="0"/>
              <a:t>of which is the arrangement of the buses and switching devices. In</a:t>
            </a:r>
          </a:p>
          <a:p>
            <a:pPr>
              <a:buNone/>
            </a:pPr>
            <a:r>
              <a:rPr lang="en-US" sz="2400" dirty="0" smtClean="0"/>
              <a:t> addition to reliability, arrangements of the buses/switching device</a:t>
            </a:r>
          </a:p>
          <a:p>
            <a:pPr>
              <a:buNone/>
            </a:pPr>
            <a:r>
              <a:rPr lang="en-US" sz="2400" dirty="0" smtClean="0"/>
              <a:t> will impact maintenance, protection, initial substation development</a:t>
            </a:r>
          </a:p>
          <a:p>
            <a:pPr>
              <a:buNone/>
            </a:pPr>
            <a:r>
              <a:rPr lang="en-US" sz="2400" dirty="0" smtClean="0"/>
              <a:t> and cost [6].</a:t>
            </a:r>
          </a:p>
          <a:p>
            <a:pPr>
              <a:buNone/>
            </a:pPr>
            <a:endParaRPr lang="en-US" sz="2400" dirty="0"/>
          </a:p>
          <a:p>
            <a:pPr marL="0" indent="0">
              <a:buNone/>
            </a:pPr>
            <a:r>
              <a:rPr lang="en-US" sz="2400" dirty="0" smtClean="0"/>
              <a:t>Commonly used substation bus switching configurations include:</a:t>
            </a:r>
          </a:p>
          <a:p>
            <a:pPr lvl="1">
              <a:spcAft>
                <a:spcPts val="600"/>
              </a:spcAft>
            </a:pPr>
            <a:r>
              <a:rPr lang="en-US" sz="2400" dirty="0" smtClean="0"/>
              <a:t>Single Bus</a:t>
            </a:r>
          </a:p>
          <a:p>
            <a:pPr lvl="1">
              <a:spcAft>
                <a:spcPts val="600"/>
              </a:spcAft>
            </a:pPr>
            <a:r>
              <a:rPr lang="en-US" sz="2400" dirty="0" smtClean="0"/>
              <a:t>Double Bus, Double Breaker</a:t>
            </a:r>
          </a:p>
          <a:p>
            <a:pPr lvl="1">
              <a:spcAft>
                <a:spcPts val="600"/>
              </a:spcAft>
            </a:pPr>
            <a:r>
              <a:rPr lang="en-US" sz="2400" dirty="0" smtClean="0"/>
              <a:t>Main and Transfer Bus</a:t>
            </a:r>
          </a:p>
          <a:p>
            <a:pPr lvl="1">
              <a:spcAft>
                <a:spcPts val="600"/>
              </a:spcAft>
            </a:pPr>
            <a:r>
              <a:rPr lang="en-US" sz="2400" dirty="0" smtClean="0"/>
              <a:t>Double Bus, Single Breaker</a:t>
            </a:r>
          </a:p>
          <a:p>
            <a:pPr lvl="1">
              <a:spcAft>
                <a:spcPts val="600"/>
              </a:spcAft>
            </a:pPr>
            <a:r>
              <a:rPr lang="en-US" sz="2400" dirty="0" smtClean="0"/>
              <a:t>Ring Bus</a:t>
            </a:r>
          </a:p>
          <a:p>
            <a:pPr lvl="1">
              <a:spcAft>
                <a:spcPts val="600"/>
              </a:spcAft>
            </a:pPr>
            <a:r>
              <a:rPr lang="en-US" sz="2400" dirty="0" smtClean="0"/>
              <a:t>Breaker-and-a-Half</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Simple, low cost, only needs small land area</a:t>
            </a:r>
          </a:p>
          <a:p>
            <a:pPr marL="0" indent="0">
              <a:buNone/>
            </a:pPr>
            <a:r>
              <a:rPr lang="en-US" sz="2400" u="sng" dirty="0" smtClean="0"/>
              <a:t>Disadvantages:</a:t>
            </a:r>
          </a:p>
          <a:p>
            <a:r>
              <a:rPr lang="en-US" sz="2400" dirty="0"/>
              <a:t>L</a:t>
            </a:r>
            <a:r>
              <a:rPr lang="en-US" sz="2400" dirty="0" smtClean="0"/>
              <a:t>east reliable arrangement</a:t>
            </a:r>
          </a:p>
          <a:p>
            <a:r>
              <a:rPr lang="en-US" sz="2400" dirty="0" smtClean="0"/>
              <a:t>Failure to the main bus or of a circuit breaker causes an outage of the whole system</a:t>
            </a:r>
          </a:p>
          <a:p>
            <a:r>
              <a:rPr lang="en-US" sz="2400" dirty="0"/>
              <a:t>C</a:t>
            </a:r>
            <a:r>
              <a:rPr lang="en-US" sz="2400" dirty="0" smtClean="0"/>
              <a:t>onnected line must be de-energized to perform maintenance to any device</a:t>
            </a:r>
          </a:p>
          <a:p>
            <a:r>
              <a:rPr lang="en-US" sz="2400" dirty="0" smtClean="0"/>
              <a:t>Maintenance of the bus requires outage of entire system. </a:t>
            </a:r>
          </a:p>
          <a:p>
            <a:endParaRPr lang="en-US" sz="2400" dirty="0"/>
          </a:p>
          <a:p>
            <a:endParaRPr lang="en-US" sz="2400" dirty="0"/>
          </a:p>
        </p:txBody>
      </p:sp>
      <p:sp>
        <p:nvSpPr>
          <p:cNvPr id="2" name="Title 1"/>
          <p:cNvSpPr>
            <a:spLocks noGrp="1"/>
          </p:cNvSpPr>
          <p:nvPr>
            <p:ph type="title"/>
          </p:nvPr>
        </p:nvSpPr>
        <p:spPr>
          <a:xfrm>
            <a:off x="228600" y="0"/>
            <a:ext cx="8229600" cy="1143000"/>
          </a:xfrm>
        </p:spPr>
        <p:txBody>
          <a:bodyPr>
            <a:normAutofit/>
          </a:bodyPr>
          <a:lstStyle/>
          <a:p>
            <a:pPr algn="l"/>
            <a:r>
              <a:rPr lang="en-US" sz="3600" u="sng" dirty="0" smtClean="0"/>
              <a:t>Single Bus</a:t>
            </a:r>
            <a:endParaRPr lang="en-US" sz="3600" u="sng"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974" y="152400"/>
            <a:ext cx="3367826" cy="1714851"/>
          </a:xfrm>
          <a:prstGeom prst="rect">
            <a:avLst/>
          </a:prstGeom>
        </p:spPr>
      </p:pic>
      <p:sp>
        <p:nvSpPr>
          <p:cNvPr id="7" name="TextBox 6"/>
          <p:cNvSpPr txBox="1"/>
          <p:nvPr/>
        </p:nvSpPr>
        <p:spPr>
          <a:xfrm>
            <a:off x="0" y="1085671"/>
            <a:ext cx="42672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Involves one main bus, with all circuits connected directly to the bus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Autofit/>
          </a:bodyPr>
          <a:lstStyle/>
          <a:p>
            <a:pPr algn="l"/>
            <a:r>
              <a:rPr lang="en-US" sz="3600" dirty="0" smtClean="0"/>
              <a:t>Double Bus, Double Breaker</a:t>
            </a:r>
            <a:br>
              <a:rPr lang="en-US" sz="3600" dirty="0" smtClean="0"/>
            </a:br>
            <a:endParaRPr lang="en-US" sz="3600" dirty="0"/>
          </a:p>
        </p:txBody>
      </p:sp>
      <p:sp>
        <p:nvSpPr>
          <p:cNvPr id="3" name="Content Placeholder 2"/>
          <p:cNvSpPr>
            <a:spLocks noGrp="1"/>
          </p:cNvSpPr>
          <p:nvPr>
            <p:ph idx="1"/>
          </p:nvPr>
        </p:nvSpPr>
        <p:spPr>
          <a:xfrm>
            <a:off x="0" y="2819400"/>
            <a:ext cx="9107424" cy="4038600"/>
          </a:xfrm>
        </p:spPr>
        <p:txBody>
          <a:bodyPr>
            <a:normAutofit/>
          </a:bodyPr>
          <a:lstStyle/>
          <a:p>
            <a:pPr marL="0" indent="0">
              <a:buNone/>
            </a:pPr>
            <a:r>
              <a:rPr lang="en-US" sz="2400" u="sng" dirty="0" smtClean="0"/>
              <a:t>Advantages:</a:t>
            </a:r>
          </a:p>
          <a:p>
            <a:r>
              <a:rPr lang="en-US" sz="2400" dirty="0" smtClean="0"/>
              <a:t>High reliability by having two breakers available for each circuit.</a:t>
            </a:r>
          </a:p>
          <a:p>
            <a:r>
              <a:rPr lang="en-US" sz="2400" dirty="0" smtClean="0"/>
              <a:t>Maintenance of bus or circuit breaker may be done without interrupting circuits.</a:t>
            </a:r>
          </a:p>
          <a:p>
            <a:r>
              <a:rPr lang="en-US" sz="2400" dirty="0" smtClean="0"/>
              <a:t>Flexible operating options as additional lines are added</a:t>
            </a:r>
            <a:endParaRPr lang="en-US" sz="2400" dirty="0"/>
          </a:p>
          <a:p>
            <a:pPr marL="0" indent="0">
              <a:buNone/>
            </a:pPr>
            <a:r>
              <a:rPr lang="en-US" sz="2400" u="sng" dirty="0" smtClean="0"/>
              <a:t>Disadvantages:</a:t>
            </a:r>
          </a:p>
          <a:p>
            <a:r>
              <a:rPr lang="en-US" sz="2400" dirty="0" smtClean="0"/>
              <a:t>High-cost because of additional breakers and larger land area requirement– usually only used at large generating stations.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53350" y="299850"/>
            <a:ext cx="2243348" cy="2558048"/>
          </a:xfrm>
          <a:prstGeom prst="rect">
            <a:avLst/>
          </a:prstGeom>
        </p:spPr>
      </p:pic>
      <p:sp>
        <p:nvSpPr>
          <p:cNvPr id="7" name="TextBox 6"/>
          <p:cNvSpPr txBox="1"/>
          <p:nvPr/>
        </p:nvSpPr>
        <p:spPr>
          <a:xfrm>
            <a:off x="0" y="1074003"/>
            <a:ext cx="5562600" cy="830997"/>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with two separate breakers for each circuit.</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29600" cy="1143000"/>
          </a:xfrm>
        </p:spPr>
        <p:txBody>
          <a:bodyPr>
            <a:normAutofit/>
          </a:bodyPr>
          <a:lstStyle/>
          <a:p>
            <a:r>
              <a:rPr lang="en-US" dirty="0" smtClean="0"/>
              <a:t>Main and Transfer Bus</a:t>
            </a:r>
            <a:br>
              <a:rPr lang="en-US" dirty="0" smtClean="0"/>
            </a:br>
            <a:endParaRPr lang="en-US" dirty="0"/>
          </a:p>
        </p:txBody>
      </p:sp>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Reasonable cost, fairly small land area, easily expandable</a:t>
            </a:r>
          </a:p>
          <a:p>
            <a:r>
              <a:rPr lang="en-US" sz="2400" dirty="0" smtClean="0"/>
              <a:t>If maintenance is required on circuit breaker, circuit can be fed from transfer bus while original breaker is isolated from system.</a:t>
            </a:r>
          </a:p>
          <a:p>
            <a:pPr marL="0" indent="0">
              <a:buNone/>
            </a:pPr>
            <a:r>
              <a:rPr lang="en-US" sz="2400" u="sng" dirty="0" smtClean="0"/>
              <a:t>Disadvantages:</a:t>
            </a:r>
            <a:r>
              <a:rPr lang="en-US" sz="2400" dirty="0" smtClean="0"/>
              <a:t> </a:t>
            </a:r>
          </a:p>
          <a:p>
            <a:r>
              <a:rPr lang="en-US" sz="2400" dirty="0" smtClean="0"/>
              <a:t>Moderate reliability since all circuits connected to the single main bus.</a:t>
            </a:r>
          </a:p>
          <a:p>
            <a:r>
              <a:rPr lang="en-US" sz="2400" dirty="0"/>
              <a:t>A</a:t>
            </a:r>
            <a:r>
              <a:rPr lang="en-US" sz="2400" dirty="0" smtClean="0"/>
              <a:t>dditional circuit breaker needed for bus tie, complicates protection and relaying</a:t>
            </a:r>
          </a:p>
          <a:p>
            <a:r>
              <a:rPr lang="en-US" sz="2400" dirty="0" smtClean="0"/>
              <a:t>Bus fault causes loss of entire substation.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81000"/>
            <a:ext cx="2209800" cy="2444591"/>
          </a:xfrm>
          <a:prstGeom prst="rect">
            <a:avLst/>
          </a:prstGeom>
        </p:spPr>
      </p:pic>
      <p:sp>
        <p:nvSpPr>
          <p:cNvPr id="7" name="TextBox 6"/>
          <p:cNvSpPr txBox="1"/>
          <p:nvPr/>
        </p:nvSpPr>
        <p:spPr>
          <a:xfrm>
            <a:off x="0" y="914400"/>
            <a:ext cx="59436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a:t>
            </a:r>
            <a:r>
              <a:rPr lang="en-US" sz="2400" dirty="0">
                <a:latin typeface="Times New Roman" pitchFamily="18" charset="0"/>
                <a:cs typeface="Times New Roman" pitchFamily="18" charset="0"/>
              </a:rPr>
              <a:t>separate and independent buses (main &amp; transfer</a:t>
            </a:r>
            <a:r>
              <a:rPr lang="en-US" sz="2400" dirty="0" smtClean="0">
                <a:latin typeface="Times New Roman" pitchFamily="18" charset="0"/>
                <a:cs typeface="Times New Roman" pitchFamily="18" charset="0"/>
              </a:rPr>
              <a:t>) with all circuits connected between the two. A bus tie breaker is connected between the buses. </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28599"/>
            <a:ext cx="5943601" cy="914401"/>
          </a:xfrm>
        </p:spPr>
        <p:txBody>
          <a:bodyPr>
            <a:noAutofit/>
          </a:bodyPr>
          <a:lstStyle/>
          <a:p>
            <a:pPr algn="l"/>
            <a:r>
              <a:rPr lang="en-US" sz="3600" dirty="0" smtClean="0"/>
              <a:t>Double Bus, Single Breaker</a:t>
            </a:r>
            <a:br>
              <a:rPr lang="en-US" sz="3600" dirty="0" smtClean="0"/>
            </a:br>
            <a:endParaRPr lang="en-US" sz="3600" dirty="0"/>
          </a:p>
        </p:txBody>
      </p:sp>
      <p:sp>
        <p:nvSpPr>
          <p:cNvPr id="3" name="Content Placeholder 2"/>
          <p:cNvSpPr>
            <a:spLocks noGrp="1"/>
          </p:cNvSpPr>
          <p:nvPr>
            <p:ph idx="1"/>
          </p:nvPr>
        </p:nvSpPr>
        <p:spPr>
          <a:xfrm>
            <a:off x="9525" y="2971800"/>
            <a:ext cx="9144000" cy="2971800"/>
          </a:xfrm>
        </p:spPr>
        <p:txBody>
          <a:bodyPr>
            <a:noAutofit/>
          </a:bodyPr>
          <a:lstStyle/>
          <a:p>
            <a:pPr marL="0" indent="0">
              <a:buNone/>
            </a:pPr>
            <a:r>
              <a:rPr lang="en-US" sz="2400" u="sng" dirty="0" smtClean="0"/>
              <a:t>Advantages:</a:t>
            </a:r>
          </a:p>
          <a:p>
            <a:r>
              <a:rPr lang="en-US" sz="2400" dirty="0" smtClean="0"/>
              <a:t>Circuits may be operated from either bus by means of the switches.</a:t>
            </a:r>
          </a:p>
          <a:p>
            <a:r>
              <a:rPr lang="en-US" sz="2400" dirty="0" smtClean="0"/>
              <a:t>In the event of breaker failure (as long as it’s not the bus tie) or bus fault, entire station isn’t shut down. </a:t>
            </a:r>
          </a:p>
          <a:p>
            <a:pPr marL="0" indent="0">
              <a:buNone/>
            </a:pPr>
            <a:r>
              <a:rPr lang="en-US" sz="2400" u="sng" dirty="0" smtClean="0"/>
              <a:t>Disadvantages:</a:t>
            </a:r>
            <a:r>
              <a:rPr lang="en-US" sz="2400" dirty="0" smtClean="0"/>
              <a:t> </a:t>
            </a:r>
          </a:p>
          <a:p>
            <a:r>
              <a:rPr lang="en-US" sz="2400" dirty="0"/>
              <a:t>A</a:t>
            </a:r>
            <a:r>
              <a:rPr lang="en-US" sz="2400" dirty="0" smtClean="0"/>
              <a:t>dditional circuit breakers needed, thus higher cost.</a:t>
            </a:r>
          </a:p>
          <a:p>
            <a:r>
              <a:rPr lang="en-US" sz="2400" dirty="0" smtClean="0"/>
              <a:t>May cause interruption of non-faulted circuits.</a:t>
            </a:r>
            <a:endParaRPr lang="en-US" sz="2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533400"/>
            <a:ext cx="2765738" cy="2254226"/>
          </a:xfrm>
          <a:prstGeom prst="rect">
            <a:avLst/>
          </a:prstGeom>
        </p:spPr>
      </p:pic>
      <p:sp>
        <p:nvSpPr>
          <p:cNvPr id="8" name="TextBox 7"/>
          <p:cNvSpPr txBox="1"/>
          <p:nvPr/>
        </p:nvSpPr>
        <p:spPr>
          <a:xfrm>
            <a:off x="0" y="1074003"/>
            <a:ext cx="53340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connected to each line circuit and a bus tie breaker– an extension of the single bus configuration. </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2362200" cy="1143000"/>
          </a:xfrm>
        </p:spPr>
        <p:txBody>
          <a:bodyPr>
            <a:noAutofit/>
          </a:bodyPr>
          <a:lstStyle/>
          <a:p>
            <a:pPr algn="l"/>
            <a:r>
              <a:rPr lang="en-US" sz="3600" dirty="0" smtClean="0"/>
              <a:t>Ring Bus</a:t>
            </a:r>
            <a:br>
              <a:rPr lang="en-US" sz="3600" dirty="0" smtClean="0"/>
            </a:br>
            <a:endParaRPr lang="en-US" sz="3600" dirty="0"/>
          </a:p>
        </p:txBody>
      </p:sp>
      <p:sp>
        <p:nvSpPr>
          <p:cNvPr id="3" name="Content Placeholder 2"/>
          <p:cNvSpPr>
            <a:spLocks noGrp="1"/>
          </p:cNvSpPr>
          <p:nvPr>
            <p:ph idx="1"/>
          </p:nvPr>
        </p:nvSpPr>
        <p:spPr>
          <a:xfrm>
            <a:off x="0" y="1905000"/>
            <a:ext cx="9144000" cy="4648200"/>
          </a:xfrm>
        </p:spPr>
        <p:txBody>
          <a:bodyPr>
            <a:noAutofit/>
          </a:bodyPr>
          <a:lstStyle/>
          <a:p>
            <a:pPr marL="0" indent="0">
              <a:buNone/>
            </a:pPr>
            <a:r>
              <a:rPr lang="en-US" sz="2400" u="sng" dirty="0" smtClean="0"/>
              <a:t>Advantages:</a:t>
            </a:r>
          </a:p>
          <a:p>
            <a:r>
              <a:rPr lang="en-US" sz="2400" dirty="0" smtClean="0"/>
              <a:t>High reliability and flexible operation</a:t>
            </a:r>
          </a:p>
          <a:p>
            <a:r>
              <a:rPr lang="en-US" sz="2400" dirty="0" smtClean="0"/>
              <a:t>Circuit or bus failure only affects adjacent breakers, leaving the rest of the system energized.</a:t>
            </a:r>
          </a:p>
          <a:p>
            <a:r>
              <a:rPr lang="en-US" sz="2400" dirty="0" smtClean="0"/>
              <a:t>Maintenance on a circuit breaker may be done without interrupting any circuit, including adjacent ones.</a:t>
            </a:r>
          </a:p>
          <a:p>
            <a:r>
              <a:rPr lang="en-US" sz="2400" dirty="0" smtClean="0"/>
              <a:t>May be developed into a breaker-and-a-half scheme.</a:t>
            </a:r>
          </a:p>
          <a:p>
            <a:pPr marL="0" indent="0">
              <a:buNone/>
            </a:pPr>
            <a:r>
              <a:rPr lang="en-US" sz="2400" u="sng" dirty="0" smtClean="0"/>
              <a:t>Disadvantages:</a:t>
            </a:r>
            <a:r>
              <a:rPr lang="en-US" sz="2400" dirty="0" smtClean="0"/>
              <a:t> </a:t>
            </a:r>
          </a:p>
          <a:p>
            <a:r>
              <a:rPr lang="en-US" sz="2400" dirty="0" smtClean="0"/>
              <a:t>Breaker failure requires adjacent breakers to be tripped to isolate the fault.</a:t>
            </a:r>
          </a:p>
          <a:p>
            <a:r>
              <a:rPr lang="en-US" sz="2400" dirty="0" smtClean="0"/>
              <a:t>Expansion of the ring is limited due to arrangement of circuits.</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9945" y="152400"/>
            <a:ext cx="3763055" cy="1907069"/>
          </a:xfrm>
          <a:prstGeom prst="rect">
            <a:avLst/>
          </a:prstGeom>
        </p:spPr>
      </p:pic>
      <p:sp>
        <p:nvSpPr>
          <p:cNvPr id="7" name="TextBox 6"/>
          <p:cNvSpPr txBox="1"/>
          <p:nvPr/>
        </p:nvSpPr>
        <p:spPr>
          <a:xfrm>
            <a:off x="0" y="762000"/>
            <a:ext cx="4800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breakers in a ring with circuits connected in between, creating a closed loop on the bus.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4267200" cy="1143000"/>
          </a:xfrm>
        </p:spPr>
        <p:txBody>
          <a:bodyPr>
            <a:noAutofit/>
          </a:bodyPr>
          <a:lstStyle/>
          <a:p>
            <a:pPr algn="l"/>
            <a:r>
              <a:rPr lang="en-US" sz="3600" dirty="0" smtClean="0"/>
              <a:t>Breaker-and-a-Half</a:t>
            </a:r>
            <a:br>
              <a:rPr lang="en-US" sz="3600" dirty="0" smtClean="0"/>
            </a:br>
            <a:endParaRPr lang="en-US" sz="3600" dirty="0"/>
          </a:p>
        </p:txBody>
      </p:sp>
      <p:sp>
        <p:nvSpPr>
          <p:cNvPr id="3" name="Content Placeholder 2"/>
          <p:cNvSpPr>
            <a:spLocks noGrp="1"/>
          </p:cNvSpPr>
          <p:nvPr>
            <p:ph idx="1"/>
          </p:nvPr>
        </p:nvSpPr>
        <p:spPr>
          <a:xfrm>
            <a:off x="0" y="2057400"/>
            <a:ext cx="9144000" cy="4648199"/>
          </a:xfrm>
        </p:spPr>
        <p:txBody>
          <a:bodyPr>
            <a:normAutofit/>
          </a:bodyPr>
          <a:lstStyle/>
          <a:p>
            <a:pPr marL="0" indent="0">
              <a:buNone/>
            </a:pPr>
            <a:r>
              <a:rPr lang="en-US" sz="2400" u="sng" dirty="0" smtClean="0"/>
              <a:t>Advantages:</a:t>
            </a:r>
          </a:p>
          <a:p>
            <a:r>
              <a:rPr lang="en-US" sz="2400" dirty="0" smtClean="0"/>
              <a:t>High reliability, flexible operation, easily expandable</a:t>
            </a:r>
          </a:p>
          <a:p>
            <a:r>
              <a:rPr lang="en-US" sz="2400" dirty="0" smtClean="0"/>
              <a:t>Any breaker can be removed without outage to any circuit</a:t>
            </a:r>
          </a:p>
          <a:p>
            <a:r>
              <a:rPr lang="en-US" sz="2400" dirty="0" smtClean="0"/>
              <a:t>Fault on either bus can be isolated without interrupting service. </a:t>
            </a:r>
          </a:p>
          <a:p>
            <a:r>
              <a:rPr lang="en-US" sz="2400" dirty="0" smtClean="0"/>
              <a:t>If center breaker fails, then two adjacent circuits lost, but if outside breaker fails, one circuit lost. </a:t>
            </a:r>
          </a:p>
          <a:p>
            <a:pPr marL="0" indent="0">
              <a:buNone/>
            </a:pPr>
            <a:r>
              <a:rPr lang="en-US" sz="2400" u="sng" dirty="0" smtClean="0"/>
              <a:t>Disadvantages:</a:t>
            </a:r>
            <a:r>
              <a:rPr lang="en-US" sz="2400" dirty="0" smtClean="0"/>
              <a:t> </a:t>
            </a:r>
          </a:p>
          <a:p>
            <a:r>
              <a:rPr lang="en-US" sz="2400" dirty="0"/>
              <a:t>O</a:t>
            </a:r>
            <a:r>
              <a:rPr lang="en-US" sz="2400" dirty="0" smtClean="0"/>
              <a:t>ne-and-a-half breakers needed for each circuit means more cost and more land area needed</a:t>
            </a:r>
          </a:p>
          <a:p>
            <a:r>
              <a:rPr lang="en-US" sz="2400" dirty="0" smtClean="0"/>
              <a:t>More complicated relaying</a:t>
            </a:r>
          </a:p>
          <a:p>
            <a:endParaRPr lang="en-US" sz="24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028401" y="-1362996"/>
            <a:ext cx="1143000" cy="4630994"/>
          </a:xfrm>
          <a:prstGeom prst="rect">
            <a:avLst/>
          </a:prstGeom>
        </p:spPr>
      </p:pic>
      <p:sp>
        <p:nvSpPr>
          <p:cNvPr id="6" name="TextBox 5"/>
          <p:cNvSpPr txBox="1"/>
          <p:nvPr/>
        </p:nvSpPr>
        <p:spPr>
          <a:xfrm>
            <a:off x="7239000" y="15240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2.6</a:t>
            </a:r>
            <a:endParaRPr lang="en-US" sz="2400" b="1" dirty="0">
              <a:latin typeface="Times New Roman" pitchFamily="18" charset="0"/>
              <a:cs typeface="Times New Roman" pitchFamily="18" charset="0"/>
            </a:endParaRPr>
          </a:p>
        </p:txBody>
      </p:sp>
      <p:sp>
        <p:nvSpPr>
          <p:cNvPr id="7" name="TextBox 6"/>
          <p:cNvSpPr txBox="1"/>
          <p:nvPr/>
        </p:nvSpPr>
        <p:spPr>
          <a:xfrm>
            <a:off x="0" y="838200"/>
            <a:ext cx="4038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buses, and three circuit breakers for every 2 circuits.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0389728"/>
              </p:ext>
            </p:extLst>
          </p:nvPr>
        </p:nvGraphicFramePr>
        <p:xfrm>
          <a:off x="152400" y="914400"/>
          <a:ext cx="8915400" cy="5857240"/>
        </p:xfrm>
        <a:graphic>
          <a:graphicData uri="http://schemas.openxmlformats.org/drawingml/2006/table">
            <a:tbl>
              <a:tblPr firstRow="1" bandRow="1">
                <a:tableStyleId>{5940675A-B579-460E-94D1-54222C63F5DA}</a:tableStyleId>
              </a:tblPr>
              <a:tblGrid>
                <a:gridCol w="2228850"/>
                <a:gridCol w="2647950"/>
                <a:gridCol w="2057400"/>
                <a:gridCol w="1981200"/>
              </a:tblGrid>
              <a:tr h="370840">
                <a:tc>
                  <a:txBody>
                    <a:bodyPr/>
                    <a:lstStyle/>
                    <a:p>
                      <a:pPr algn="ctr"/>
                      <a:r>
                        <a:rPr lang="en-US" b="1" dirty="0" smtClean="0">
                          <a:latin typeface="Times New Roman" pitchFamily="18" charset="0"/>
                          <a:cs typeface="Times New Roman" pitchFamily="18" charset="0"/>
                        </a:rPr>
                        <a:t>Configurations</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Reliability</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Relative Cost</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Available Area </a:t>
                      </a:r>
                      <a:endParaRPr lang="en-US" b="1" dirty="0">
                        <a:latin typeface="Times New Roman" pitchFamily="18" charset="0"/>
                        <a:cs typeface="Times New Roman" pitchFamily="18" charset="0"/>
                      </a:endParaRPr>
                    </a:p>
                  </a:txBody>
                  <a:tcPr>
                    <a:solidFill>
                      <a:schemeClr val="bg1">
                        <a:lumMod val="75000"/>
                      </a:schemeClr>
                    </a:solidFill>
                  </a:tcPr>
                </a:tc>
              </a:tr>
              <a:tr h="370840">
                <a:tc>
                  <a:txBody>
                    <a:bodyPr/>
                    <a:lstStyle/>
                    <a:p>
                      <a:pPr algn="l"/>
                      <a:r>
                        <a:rPr lang="en-US" b="1" dirty="0" smtClean="0">
                          <a:latin typeface="Times New Roman" pitchFamily="18" charset="0"/>
                          <a:cs typeface="Times New Roman" pitchFamily="18" charset="0"/>
                        </a:rPr>
                        <a:t>Single bus</a:t>
                      </a: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single failure can cause complete outage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Main &amp; Transfer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same as Single Bus, but with flexibility in</a:t>
                      </a:r>
                      <a:r>
                        <a:rPr lang="en-US" baseline="0" dirty="0" smtClean="0">
                          <a:latin typeface="Times New Roman" pitchFamily="18" charset="0"/>
                          <a:cs typeface="Times New Roman" pitchFamily="18" charset="0"/>
                        </a:rPr>
                        <a:t> operating and maintenance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 Bus, Single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Depends on arrangement of bus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Ring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isolates single component</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increases w/ number of circuits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Breaker-and-a-Half</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circuit failure isolates</a:t>
                      </a:r>
                      <a:r>
                        <a:rPr lang="en-US" baseline="0" dirty="0" smtClean="0">
                          <a:latin typeface="Times New Roman" pitchFamily="18" charset="0"/>
                          <a:cs typeface="Times New Roman" pitchFamily="18" charset="0"/>
                        </a:rPr>
                        <a:t> single circuit, bus failures don’t affect circuits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1.5 breakers for each circuit</a:t>
                      </a:r>
                      <a:endParaRPr lang="en-US" i="0" dirty="0">
                        <a:latin typeface="Times New Roman" pitchFamily="18" charset="0"/>
                        <a:cs typeface="Times New Roman" pitchFamily="18" charset="0"/>
                      </a:endParaRPr>
                    </a:p>
                  </a:txBody>
                  <a:tcPr/>
                </a:tc>
                <a:tc>
                  <a:txBody>
                    <a:bodyPr/>
                    <a:lstStyle/>
                    <a:p>
                      <a:pPr algn="l"/>
                      <a:r>
                        <a:rPr lang="en-US" b="0"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1.5 breakers for each circuit</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a:t>
                      </a:r>
                      <a:r>
                        <a:rPr lang="en-US" b="1" baseline="0" dirty="0" smtClean="0">
                          <a:latin typeface="Times New Roman" pitchFamily="18" charset="0"/>
                          <a:cs typeface="Times New Roman" pitchFamily="18" charset="0"/>
                        </a:rPr>
                        <a:t> Bus, Double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normally isolates single</a:t>
                      </a:r>
                      <a:r>
                        <a:rPr lang="en-US" baseline="0" dirty="0" smtClean="0">
                          <a:latin typeface="Times New Roman" pitchFamily="18" charset="0"/>
                          <a:cs typeface="Times New Roman" pitchFamily="18" charset="0"/>
                        </a:rPr>
                        <a:t> component </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duplicated components</a:t>
                      </a:r>
                      <a:endParaRPr lang="en-US"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Great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 per circuit</a:t>
                      </a:r>
                      <a:endParaRPr lang="en-US" i="1" dirty="0">
                        <a:latin typeface="Times New Roman" pitchFamily="18" charset="0"/>
                        <a:cs typeface="Times New Roman" pitchFamily="18" charset="0"/>
                      </a:endParaRPr>
                    </a:p>
                  </a:txBody>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t>
            </a:r>
            <a:r>
              <a:rPr lang="en-US" sz="2400" dirty="0" smtClean="0"/>
              <a:t>Automation</a:t>
            </a:r>
            <a:endParaRPr lang="en-US" sz="2400" dirty="0" smtClean="0"/>
          </a:p>
          <a:p>
            <a:pPr>
              <a:spcAft>
                <a:spcPts val="1200"/>
              </a:spcAft>
            </a:pPr>
            <a:endParaRPr lang="en-US" sz="2400" dirty="0" smtClean="0"/>
          </a:p>
          <a:p>
            <a:pPr>
              <a:spcAft>
                <a:spcPts val="1200"/>
              </a:spcAft>
            </a:pPr>
            <a:r>
              <a:rPr lang="en-US" sz="2400" dirty="0" smtClean="0"/>
              <a:t>Part 3: Evolution of </a:t>
            </a:r>
            <a:r>
              <a:rPr lang="en-US" sz="2400" dirty="0" smtClean="0"/>
              <a:t>Substation Automation</a:t>
            </a:r>
            <a:endParaRPr lang="en-US" sz="2400" dirty="0" smtClean="0"/>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3547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872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84" y="1676400"/>
            <a:ext cx="7859316" cy="2667000"/>
          </a:xfrm>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5" name="Title 1"/>
          <p:cNvSpPr>
            <a:spLocks noGrp="1"/>
          </p:cNvSpPr>
          <p:nvPr>
            <p:ph type="title"/>
          </p:nvPr>
        </p:nvSpPr>
        <p:spPr>
          <a:xfrm>
            <a:off x="457200" y="0"/>
            <a:ext cx="8229600" cy="838200"/>
          </a:xfrm>
        </p:spPr>
        <p:txBody>
          <a:bodyPr>
            <a:normAutofit/>
          </a:bodyPr>
          <a:lstStyle/>
          <a:p>
            <a:r>
              <a:rPr lang="en-US" sz="3200" dirty="0" smtClean="0"/>
              <a:t>Distribution Substation Devices</a:t>
            </a:r>
            <a:endParaRPr lang="en-US" sz="3200" dirty="0"/>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9084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485622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81200"/>
            <a:ext cx="8153400" cy="3352800"/>
          </a:xfrm>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7"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93703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1219200"/>
            <a:ext cx="8001000" cy="2554545"/>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Carrier </a:t>
            </a:r>
            <a:r>
              <a:rPr lang="en-US" sz="2400" b="1" dirty="0" smtClean="0">
                <a:latin typeface="Times New Roman" pitchFamily="18" charset="0"/>
                <a:cs typeface="Times New Roman" pitchFamily="18" charset="0"/>
              </a:rPr>
              <a:t>equipment:</a:t>
            </a:r>
            <a:endParaRPr lang="en-US" sz="2400" b="1" dirty="0">
              <a:latin typeface="Times New Roman" pitchFamily="18" charset="0"/>
              <a:cs typeface="Times New Roman" pitchFamily="18" charset="0"/>
            </a:endParaRPr>
          </a:p>
          <a:p>
            <a:pPr marL="800100" lvl="1" indent="-342900">
              <a:buFont typeface="Wingdings" pitchFamily="2" charset="2"/>
              <a:buChar char="Ø"/>
            </a:pPr>
            <a:r>
              <a:rPr lang="en-US" sz="2200" b="1" dirty="0" smtClean="0">
                <a:latin typeface="Times New Roman" pitchFamily="18" charset="0"/>
                <a:cs typeface="Times New Roman" pitchFamily="18" charset="0"/>
              </a:rPr>
              <a:t>Line </a:t>
            </a:r>
            <a:r>
              <a:rPr lang="en-US" sz="2200" b="1" dirty="0">
                <a:latin typeface="Times New Roman" pitchFamily="18" charset="0"/>
                <a:cs typeface="Times New Roman" pitchFamily="18" charset="0"/>
              </a:rPr>
              <a:t>traps:</a:t>
            </a:r>
            <a:r>
              <a:rPr lang="en-US" sz="2200" dirty="0">
                <a:latin typeface="Times New Roman" pitchFamily="18" charset="0"/>
                <a:cs typeface="Times New Roman" pitchFamily="18" charset="0"/>
              </a:rPr>
              <a:t> Connected in series with transmission line. Blocks high frequency carrier waves from entering station equipment, and lets power waves pass through. </a:t>
            </a:r>
            <a:endParaRPr lang="en-US" sz="2200" u="sng" dirty="0">
              <a:latin typeface="Times New Roman" pitchFamily="18" charset="0"/>
              <a:cs typeface="Times New Roman" pitchFamily="18" charset="0"/>
            </a:endParaRPr>
          </a:p>
          <a:p>
            <a:pPr marL="800100" lvl="1" indent="-342900">
              <a:buFont typeface="Wingdings" pitchFamily="2" charset="2"/>
              <a:buChar char="Ø"/>
            </a:pPr>
            <a:r>
              <a:rPr lang="en-US" sz="2200" b="1" dirty="0">
                <a:latin typeface="Times New Roman" pitchFamily="18" charset="0"/>
                <a:cs typeface="Times New Roman" pitchFamily="18" charset="0"/>
              </a:rPr>
              <a:t> Capacitance Coupled Voltage Transformer (CCVT):</a:t>
            </a:r>
            <a:r>
              <a:rPr lang="en-US" sz="2200" dirty="0">
                <a:latin typeface="Times New Roman" pitchFamily="18" charset="0"/>
                <a:cs typeface="Times New Roman" pitchFamily="18" charset="0"/>
              </a:rPr>
              <a:t> Used in combination with Line traps to filter high frequency communication signals from the power frequency</a:t>
            </a:r>
            <a:r>
              <a:rPr lang="en-US" sz="2400" dirty="0">
                <a:latin typeface="Times New Roman" pitchFamily="18" charset="0"/>
                <a:cs typeface="Times New Roman" pitchFamily="18" charset="0"/>
              </a:rPr>
              <a:t>. </a:t>
            </a:r>
          </a:p>
        </p:txBody>
      </p:sp>
      <p:sp>
        <p:nvSpPr>
          <p:cNvPr id="6"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64016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9024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4724400"/>
            <a:ext cx="9144000" cy="2133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br>
              <a:rPr lang="en-US" sz="2400" dirty="0" smtClean="0"/>
            </a:br>
            <a:endParaRPr lang="en-US" sz="2400" dirty="0" smtClean="0"/>
          </a:p>
          <a:p>
            <a:endParaRPr lang="en-US" sz="2400" dirty="0"/>
          </a:p>
        </p:txBody>
      </p:sp>
      <p:sp>
        <p:nvSpPr>
          <p:cNvPr id="2" name="Title 1"/>
          <p:cNvSpPr>
            <a:spLocks noGrp="1"/>
          </p:cNvSpPr>
          <p:nvPr>
            <p:ph type="title"/>
          </p:nvPr>
        </p:nvSpPr>
        <p:spPr>
          <a:xfrm>
            <a:off x="457200" y="0"/>
            <a:ext cx="8229600" cy="1143000"/>
          </a:xfrm>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a:xfrm>
            <a:off x="0" y="1143000"/>
            <a:ext cx="9144000" cy="5715000"/>
          </a:xfrm>
        </p:spPr>
        <p:txBody>
          <a:bodyPr>
            <a:noAutofit/>
          </a:bodyPr>
          <a:lstStyle/>
          <a:p>
            <a:r>
              <a:rPr lang="en-US" sz="2400" dirty="0" smtClean="0"/>
              <a:t>Substation automation is the use of state-of-the-art computers, communications, and networking equipment to optimize substation operations and to facilitate remote monitoring and control of substations cost-effectively.</a:t>
            </a:r>
          </a:p>
          <a:p>
            <a:endParaRPr lang="en-US" sz="2400" dirty="0" smtClean="0"/>
          </a:p>
          <a:p>
            <a:r>
              <a:rPr lang="en-US" sz="2400" dirty="0" smtClean="0"/>
              <a:t>Substation automation uses intelligent electronic devices (IEDs) in the substation to provide enhanced integrated and coordinated monitoring and control capabilities. </a:t>
            </a:r>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1143000"/>
            <a:ext cx="9144000" cy="5410200"/>
          </a:xfrm>
        </p:spPr>
        <p:txBody>
          <a:bodyPr>
            <a:normAutofit/>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1323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762000"/>
            <a:ext cx="9144000" cy="5791200"/>
          </a:xfrm>
        </p:spPr>
        <p:txBody>
          <a:bodyPr>
            <a:normAutofit/>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943600"/>
          </a:xfrm>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82432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257800"/>
          </a:xfrm>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1918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4391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is a Substation?</a:t>
            </a:r>
            <a:endParaRPr lang="en-US" dirty="0"/>
          </a:p>
        </p:txBody>
      </p:sp>
      <p:sp>
        <p:nvSpPr>
          <p:cNvPr id="3" name="Content Placeholder 2"/>
          <p:cNvSpPr>
            <a:spLocks noGrp="1"/>
          </p:cNvSpPr>
          <p:nvPr>
            <p:ph idx="1"/>
          </p:nvPr>
        </p:nvSpPr>
        <p:spPr>
          <a:xfrm>
            <a:off x="152400" y="1143001"/>
            <a:ext cx="4495800" cy="4343399"/>
          </a:xfrm>
        </p:spPr>
        <p:txBody>
          <a:bodyPr>
            <a:normAutofit lnSpcReduction="10000"/>
          </a:bodyPr>
          <a:lstStyle/>
          <a:p>
            <a:r>
              <a:rPr lang="en-US" sz="2400" dirty="0" smtClean="0"/>
              <a:t>Substations are assemblages of electrical components that form important links within the power system.</a:t>
            </a:r>
          </a:p>
          <a:p>
            <a:endParaRPr lang="en-US" sz="10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pPr marL="0" indent="0">
              <a:buNone/>
            </a:pPr>
            <a:endParaRPr lang="en-US" sz="2400" dirty="0"/>
          </a:p>
        </p:txBody>
      </p:sp>
      <p:sp>
        <p:nvSpPr>
          <p:cNvPr id="6" name="TextBox 5"/>
          <p:cNvSpPr txBox="1"/>
          <p:nvPr/>
        </p:nvSpPr>
        <p:spPr>
          <a:xfrm>
            <a:off x="0" y="5810071"/>
            <a:ext cx="89154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Power may go through several substations between generation and consumption, and change voltage in several steps.</a:t>
            </a:r>
          </a:p>
          <a:p>
            <a:pPr marL="342900" indent="-342900">
              <a:buFont typeface="Wingdings" pitchFamily="2" charset="2"/>
              <a:buChar char="Ø"/>
            </a:pPr>
            <a:endParaRPr lang="en-US" sz="2400" dirty="0">
              <a:latin typeface="Times New Roman" pitchFamily="18" charset="0"/>
              <a:cs typeface="Times New Roman" pitchFamily="18" charset="0"/>
            </a:endParaRPr>
          </a:p>
        </p:txBody>
      </p:sp>
      <p:grpSp>
        <p:nvGrpSpPr>
          <p:cNvPr id="11" name="Group 10"/>
          <p:cNvGrpSpPr/>
          <p:nvPr/>
        </p:nvGrpSpPr>
        <p:grpSpPr>
          <a:xfrm>
            <a:off x="4876800" y="1295400"/>
            <a:ext cx="3943350" cy="4256426"/>
            <a:chOff x="4876800" y="1295400"/>
            <a:chExt cx="3943350" cy="425642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375" y="1295400"/>
              <a:ext cx="3771900" cy="3980945"/>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4876800" y="5305605"/>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SA functional architecture</a:t>
            </a:r>
            <a:endParaRPr lang="en-US" dirty="0"/>
          </a:p>
        </p:txBody>
      </p:sp>
      <p:sp>
        <p:nvSpPr>
          <p:cNvPr id="3" name="Content Placeholder 2"/>
          <p:cNvSpPr>
            <a:spLocks noGrp="1"/>
          </p:cNvSpPr>
          <p:nvPr>
            <p:ph idx="1"/>
          </p:nvPr>
        </p:nvSpPr>
        <p:spPr>
          <a:xfrm>
            <a:off x="0" y="838200"/>
            <a:ext cx="9144000" cy="5715000"/>
          </a:xfrm>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 </a:t>
            </a:r>
          </a:p>
          <a:p>
            <a:endParaRPr lang="en-US" sz="2400"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5" name="Title 1"/>
          <p:cNvSpPr>
            <a:spLocks noGrp="1"/>
          </p:cNvSpPr>
          <p:nvPr>
            <p:ph type="title"/>
          </p:nvPr>
        </p:nvSpPr>
        <p:spPr/>
        <p:txBody>
          <a:bodyPr/>
          <a:lstStyle/>
          <a:p>
            <a:r>
              <a:rPr lang="en-US" dirty="0" smtClean="0"/>
              <a:t>SA functional architecture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8285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[1]</a:t>
            </a:r>
            <a:endParaRPr lang="en-US" dirty="0"/>
          </a:p>
        </p:txBody>
      </p:sp>
      <p:sp>
        <p:nvSpPr>
          <p:cNvPr id="3" name="Content Placeholder 2"/>
          <p:cNvSpPr>
            <a:spLocks noGrp="1"/>
          </p:cNvSpPr>
          <p:nvPr>
            <p:ph idx="1"/>
          </p:nvPr>
        </p:nvSpPr>
        <p:spPr/>
        <p:txBody>
          <a:bodyPr>
            <a:normAutofit/>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dirty="0" smtClean="0"/>
              <a:t>SA Technical Issues (Contd..)</a:t>
            </a:r>
            <a:endParaRPr lang="en-US" dirty="0"/>
          </a:p>
        </p:txBody>
      </p:sp>
      <p:sp>
        <p:nvSpPr>
          <p:cNvPr id="3" name="Content Placeholder 2"/>
          <p:cNvSpPr>
            <a:spLocks noGrp="1"/>
          </p:cNvSpPr>
          <p:nvPr>
            <p:ph idx="1"/>
          </p:nvPr>
        </p:nvSpPr>
        <p:spPr>
          <a:xfrm>
            <a:off x="457200" y="1447800"/>
            <a:ext cx="8229600" cy="4800600"/>
          </a:xfrm>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7634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562600"/>
          </a:xfrm>
        </p:spPr>
        <p:txBody>
          <a:bodyPr>
            <a:normAutofit/>
          </a:bodyPr>
          <a:lstStyle/>
          <a:p>
            <a:r>
              <a:rPr lang="en-US" sz="2400" dirty="0" smtClean="0"/>
              <a:t>Distribution Substations</a:t>
            </a:r>
          </a:p>
          <a:p>
            <a:pPr lvl="1"/>
            <a:r>
              <a:rPr lang="en-US" sz="2000" dirty="0" smtClean="0"/>
              <a:t>Transfers power from transmission system to distribution system. Steps down voltage to value suitable for local usage. </a:t>
            </a:r>
          </a:p>
          <a:p>
            <a:pPr lvl="1"/>
            <a:endParaRPr lang="en-US" sz="800" dirty="0" smtClean="0"/>
          </a:p>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endParaRPr lang="en-US" sz="2000" dirty="0"/>
          </a:p>
        </p:txBody>
      </p:sp>
      <p:sp>
        <p:nvSpPr>
          <p:cNvPr id="2" name="Title 1"/>
          <p:cNvSpPr>
            <a:spLocks noGrp="1"/>
          </p:cNvSpPr>
          <p:nvPr>
            <p:ph type="title"/>
          </p:nvPr>
        </p:nvSpPr>
        <p:spPr>
          <a:xfrm>
            <a:off x="457200" y="0"/>
            <a:ext cx="8229600" cy="1143000"/>
          </a:xfrm>
        </p:spPr>
        <p:txBody>
          <a:bodyPr/>
          <a:lstStyle/>
          <a:p>
            <a:r>
              <a:rPr lang="en-US" dirty="0" smtClean="0"/>
              <a:t>Types of Substations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a:xfrm>
            <a:off x="0" y="914400"/>
            <a:ext cx="9144000" cy="5867400"/>
          </a:xfrm>
        </p:spPr>
        <p:txBody>
          <a:bodyPr>
            <a:noAutofit/>
          </a:bodyPr>
          <a:lstStyle/>
          <a:p>
            <a:r>
              <a:rPr lang="en-US" sz="2400" u="sng" dirty="0" smtClean="0"/>
              <a:t>Human-Machine Interface (HMI)</a:t>
            </a:r>
          </a:p>
          <a:p>
            <a:pPr lvl="1"/>
            <a:r>
              <a:rPr lang="en-US" sz="2400" dirty="0" smtClean="0"/>
              <a:t>Presents to human operator all the processed data, allowing operator to monitor and control the processes.</a:t>
            </a:r>
          </a:p>
          <a:p>
            <a:r>
              <a:rPr lang="en-US" sz="2400" u="sng" dirty="0" smtClean="0"/>
              <a:t>Supervisory System</a:t>
            </a:r>
            <a:r>
              <a:rPr lang="en-US" sz="2400" dirty="0" smtClean="0"/>
              <a:t> </a:t>
            </a:r>
          </a:p>
          <a:p>
            <a:pPr lvl="1"/>
            <a:r>
              <a:rPr lang="en-US" sz="2400" dirty="0" smtClean="0"/>
              <a:t>acquires required data about a process and sending to the process control commands. </a:t>
            </a:r>
          </a:p>
          <a:p>
            <a:r>
              <a:rPr lang="en-US" sz="2400" u="sng" dirty="0" smtClean="0"/>
              <a:t>Remote Terminal Units (RTUs)</a:t>
            </a:r>
          </a:p>
          <a:p>
            <a:pPr lvl="1"/>
            <a:r>
              <a:rPr lang="en-US" sz="2400" dirty="0" smtClean="0"/>
              <a:t>Connect to sensors of process, help convert sensor signals to digital data</a:t>
            </a:r>
          </a:p>
          <a:p>
            <a:r>
              <a:rPr lang="en-US" sz="2400" u="sng" dirty="0" smtClean="0"/>
              <a:t>Programmable Logic Controller (PLCs)</a:t>
            </a:r>
          </a:p>
          <a:p>
            <a:pPr lvl="1"/>
            <a:r>
              <a:rPr lang="en-US" sz="2400" dirty="0" smtClean="0"/>
              <a:t>Used like field devices, versatile, configurable, economical, flexible</a:t>
            </a:r>
          </a:p>
          <a:p>
            <a:r>
              <a:rPr lang="en-US" sz="2400" u="sng" dirty="0" smtClean="0"/>
              <a:t>Communication infrastructure</a:t>
            </a:r>
            <a:r>
              <a:rPr lang="en-US" sz="2400" dirty="0" smtClean="0"/>
              <a:t> connecting RTUs to supervisory system. </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US" sz="2600" b="1" u="sng" dirty="0" smtClean="0"/>
              <a:t>DNP3</a:t>
            </a:r>
          </a:p>
          <a:p>
            <a:pPr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lvl="1" algn="just"/>
            <a:endParaRPr lang="en-US" sz="2000" dirty="0" smtClean="0"/>
          </a:p>
          <a:p>
            <a:pPr lvl="1" algn="just"/>
            <a:r>
              <a:rPr lang="en-US" sz="2000" dirty="0" smtClean="0"/>
              <a:t>Developed by GE Harris. Based on earlier parts of IEC 870-5.</a:t>
            </a:r>
          </a:p>
          <a:p>
            <a:pPr lvl="1" algn="just"/>
            <a:endParaRPr lang="en-US" sz="2000" dirty="0" smtClean="0"/>
          </a:p>
          <a:p>
            <a:pPr lvl="1" algn="just"/>
            <a:r>
              <a:rPr lang="en-US" sz="2000" dirty="0" smtClean="0"/>
              <a:t>Originally, the protocol's main use was for slow serial communication, its present-day version also supports TCP/IP-based operation.</a:t>
            </a:r>
          </a:p>
          <a:p>
            <a:pPr lvl="1" algn="just"/>
            <a:endParaRPr lang="en-US" sz="2000" dirty="0" smtClean="0"/>
          </a:p>
          <a:p>
            <a:pPr lvl="1" algn="just"/>
            <a:r>
              <a:rPr lang="en-US" sz="2000" b="1" dirty="0" smtClean="0"/>
              <a:t>DNP 3.0</a:t>
            </a:r>
            <a:r>
              <a:rPr lang="en-US" sz="2000" dirty="0" smtClean="0"/>
              <a:t> commands a very powerful application layer, which allows the decoding of data without the use of implicit parameters.</a:t>
            </a:r>
          </a:p>
          <a:p>
            <a:pPr lvl="1" algn="just"/>
            <a:endParaRPr lang="en-US" sz="2000" dirty="0" smtClean="0"/>
          </a:p>
          <a:p>
            <a:pPr lvl="1" algn="just"/>
            <a:r>
              <a:rPr lang="en-US" sz="2000" dirty="0" smtClean="0"/>
              <a:t>Application dominant in North America and industrialized Southern Hemisphere Countries.</a:t>
            </a:r>
          </a:p>
          <a:p>
            <a:pPr lvl="1" algn="just">
              <a:buNone/>
            </a:pPr>
            <a:endParaRPr lang="en-US" sz="2100" dirty="0" smtClean="0"/>
          </a:p>
          <a:p>
            <a:pPr lvl="1" algn="just"/>
            <a:endParaRPr lang="en-US" sz="2100" dirty="0" smtClean="0"/>
          </a:p>
          <a:p>
            <a:pPr lvl="1" algn="just"/>
            <a:endParaRPr lang="en-US" sz="2200" dirty="0" smtClean="0"/>
          </a:p>
          <a:p>
            <a:pPr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2600" b="1" u="sng" dirty="0" smtClean="0"/>
              <a:t>IEC 870-5</a:t>
            </a:r>
          </a:p>
          <a:p>
            <a:pPr lvl="1"/>
            <a:r>
              <a:rPr lang="en-US" sz="2200" dirty="0" smtClean="0"/>
              <a:t>Provides similar application facility as DNP.</a:t>
            </a:r>
          </a:p>
          <a:p>
            <a:pPr lvl="1"/>
            <a:endParaRPr lang="en-US" sz="2200" dirty="0" smtClean="0"/>
          </a:p>
          <a:p>
            <a:pPr lvl="1"/>
            <a:r>
              <a:rPr lang="en-US" sz="2200" dirty="0" smtClean="0"/>
              <a:t>Developed by technical committee 57 working group 03 chartered to develop this standard.</a:t>
            </a:r>
          </a:p>
          <a:p>
            <a:pPr lvl="1"/>
            <a:endParaRPr lang="en-US" sz="2200" dirty="0" smtClean="0"/>
          </a:p>
          <a:p>
            <a:pPr lvl="1"/>
            <a:r>
              <a:rPr lang="en-US" sz="2200" dirty="0" smtClean="0"/>
              <a:t>Primarily designed for point-to point or multi-drop serial link architectures but can also work over radio, LAN, etc.</a:t>
            </a:r>
          </a:p>
          <a:p>
            <a:pPr lvl="1"/>
            <a:endParaRPr lang="en-US" sz="2200" dirty="0" smtClean="0"/>
          </a:p>
          <a:p>
            <a:pPr lvl="1"/>
            <a:r>
              <a:rPr lang="en-US" sz="2200" dirty="0" smtClean="0"/>
              <a:t>Unlike DNP, IEC 870-5 has no transport layer. Each data link frame containing application data is a complete application message.</a:t>
            </a:r>
          </a:p>
          <a:p>
            <a:pPr lvl="1"/>
            <a:endParaRPr lang="en-US" sz="2200" dirty="0" smtClean="0"/>
          </a:p>
          <a:p>
            <a:pPr lvl="1"/>
            <a:r>
              <a:rPr lang="en-US" sz="2200" dirty="0" smtClean="0"/>
              <a:t>Application dominant in Europe and Middle East.</a:t>
            </a:r>
          </a:p>
          <a:p>
            <a:pPr lvl="1"/>
            <a:endParaRPr lang="en-US" dirty="0" smtClean="0"/>
          </a:p>
          <a:p>
            <a:pPr>
              <a:buNone/>
            </a:pP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Communication Protocols (Contd..)</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algn="just">
              <a:buNone/>
            </a:pPr>
            <a:r>
              <a:rPr lang="en-US" sz="2400" b="1" u="sng" dirty="0" smtClean="0"/>
              <a:t>UCA 1.0</a:t>
            </a:r>
          </a:p>
          <a:p>
            <a:pPr lvl="1" algn="just"/>
            <a:r>
              <a:rPr lang="en-US" sz="2000" dirty="0" smtClean="0"/>
              <a:t>Also known as Utility Communication Architecture 1.0.</a:t>
            </a:r>
          </a:p>
          <a:p>
            <a:pPr lvl="1" algn="just"/>
            <a:endParaRPr lang="en-US" sz="2000" dirty="0" smtClean="0"/>
          </a:p>
          <a:p>
            <a:pPr lvl="1" algn="just"/>
            <a:r>
              <a:rPr lang="en-US" sz="2000" dirty="0" smtClean="0"/>
              <a:t>This protocol arose from the need for common communication across the utility enterprise.</a:t>
            </a:r>
          </a:p>
          <a:p>
            <a:pPr lvl="1" algn="just"/>
            <a:endParaRPr lang="en-US" sz="2000" dirty="0" smtClean="0"/>
          </a:p>
          <a:p>
            <a:pPr lvl="1" algn="just"/>
            <a:r>
              <a:rPr lang="en-US" sz="2000" dirty="0" smtClean="0"/>
              <a:t>The UCA 1.0 specification outlines a communication architecture based on existing international standards.</a:t>
            </a:r>
          </a:p>
          <a:p>
            <a:pPr lvl="1" algn="just"/>
            <a:endParaRPr lang="en-US" sz="2000" dirty="0" smtClean="0"/>
          </a:p>
          <a:p>
            <a:pPr lvl="1" algn="just"/>
            <a:r>
              <a:rPr lang="en-US" sz="2000" dirty="0" smtClean="0"/>
              <a:t>It specifies the use of manufacturing message specification(MMS: ISO 19506) in the application layer for substation communication.</a:t>
            </a:r>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a:bodyPr>
          <a:lstStyle/>
          <a:p>
            <a:pPr algn="just">
              <a:buNone/>
            </a:pPr>
            <a:r>
              <a:rPr lang="en-US" b="1" u="sng" dirty="0" smtClean="0"/>
              <a:t>ICCP [14] </a:t>
            </a:r>
          </a:p>
          <a:p>
            <a:pPr lvl="1" algn="just"/>
            <a:r>
              <a:rPr lang="en-US" dirty="0" smtClean="0"/>
              <a:t>Also called as inter-control center communications protocol or IEC 60870-6 Tele control Application Service Element 2 (TASE.2) protocol.</a:t>
            </a:r>
          </a:p>
          <a:p>
            <a:pPr lvl="1" algn="just"/>
            <a:endParaRPr lang="en-US" dirty="0" smtClean="0"/>
          </a:p>
          <a:p>
            <a:pPr lvl="1" algn="just"/>
            <a:r>
              <a:rPr lang="en-US" dirty="0" smtClean="0"/>
              <a:t>Developed by IEC TC57 WG07 for data exchange over Wide Area Networks (WANs) between a utility control center and other control centers, other utilities, power plants and substations.</a:t>
            </a:r>
          </a:p>
          <a:p>
            <a:pPr lvl="1" algn="just"/>
            <a:endParaRPr lang="en-US" dirty="0" smtClean="0"/>
          </a:p>
          <a:p>
            <a:pPr lvl="1" algn="just"/>
            <a:r>
              <a:rPr lang="en-US" dirty="0" smtClean="0"/>
              <a:t>TASE.2 (ICCP) is used in almost every utility for inter-control center communications between SCADA and/or EMS systems. It is supported by most vendors of SCADA and EMS systems.</a:t>
            </a:r>
          </a:p>
          <a:p>
            <a:pPr lvl="1" algn="just"/>
            <a:endParaRPr lang="en-US" dirty="0" smtClean="0"/>
          </a:p>
          <a:p>
            <a:pPr lvl="1" algn="just"/>
            <a:endParaRPr lang="en-US" dirty="0" smtClean="0"/>
          </a:p>
          <a:p>
            <a:pPr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a:bodyPr>
          <a:lstStyle/>
          <a:p>
            <a:pPr>
              <a:buNone/>
            </a:pPr>
            <a:r>
              <a:rPr lang="en-US" sz="2400" b="1" u="sng" dirty="0" smtClean="0"/>
              <a:t>UCA 2.0</a:t>
            </a:r>
          </a:p>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447800"/>
            <a:ext cx="8229600" cy="4800600"/>
          </a:xfrm>
        </p:spPr>
        <p:txBody>
          <a:bodyPr>
            <a:normAutofit fontScale="92500" lnSpcReduction="10000"/>
          </a:bodyPr>
          <a:lstStyle/>
          <a:p>
            <a:pPr algn="just">
              <a:buNone/>
            </a:pPr>
            <a:r>
              <a:rPr lang="en-US" sz="3400" b="1" u="sng" dirty="0" smtClean="0"/>
              <a:t>IEC 61850 </a:t>
            </a:r>
          </a:p>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7" name="TextBox 6"/>
          <p:cNvSpPr txBox="1"/>
          <p:nvPr/>
        </p:nvSpPr>
        <p:spPr>
          <a:xfrm>
            <a:off x="228600" y="1219200"/>
            <a:ext cx="5181600" cy="5262979"/>
          </a:xfrm>
          <a:prstGeom prst="rect">
            <a:avLst/>
          </a:prstGeom>
          <a:noFill/>
        </p:spPr>
        <p:txBody>
          <a:bodyPr wrap="square" rtlCol="0">
            <a:spAutoFit/>
          </a:bodyPr>
          <a:lstStyle/>
          <a:p>
            <a:pPr algn="just">
              <a:buFont typeface="Wingdings" pitchFamily="2" charset="2"/>
              <a:buChar char="Ø"/>
            </a:pPr>
            <a:r>
              <a:rPr lang="en-US" sz="2400" dirty="0" smtClean="0">
                <a:latin typeface="Times New Roman" pitchFamily="18" charset="0"/>
                <a:cs typeface="Times New Roman" pitchFamily="18" charset="0"/>
              </a:rPr>
              <a:t>Main purpose is to step down the voltage from transmission levels to levels appropriate for local distribution. </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May also isolate faults and/or regulate voltage.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Usually characterized by voltages up to 230 kV on the primary side and 12.5Y/7.2 kV, 13.2Y/7.6 kV, 13.8Y/8.0 kV, 24.9Y/14.4 kV, or 34.5Y/19.9 kV on the secondary side.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p:txBody>
      </p:sp>
      <p:sp>
        <p:nvSpPr>
          <p:cNvPr id="5" name="TextBox 4"/>
          <p:cNvSpPr txBox="1"/>
          <p:nvPr/>
        </p:nvSpPr>
        <p:spPr>
          <a:xfrm>
            <a:off x="0" y="5874603"/>
            <a:ext cx="8839200" cy="830997"/>
          </a:xfrm>
          <a:prstGeom prst="rect">
            <a:avLst/>
          </a:prstGeom>
          <a:noFill/>
        </p:spPr>
        <p:txBody>
          <a:bodyPr wrap="square" rtlCol="0">
            <a:spAutoFit/>
          </a:bodyPr>
          <a:lstStyle/>
          <a:p>
            <a:pPr algn="just">
              <a:buFont typeface="Wingdings" pitchFamily="2" charset="2"/>
              <a:buChar char="Ø"/>
            </a:pPr>
            <a:r>
              <a:rPr lang="en-US" sz="2400" dirty="0">
                <a:latin typeface="Times New Roman" pitchFamily="18" charset="0"/>
                <a:cs typeface="Times New Roman" pitchFamily="18" charset="0"/>
              </a:rPr>
              <a:t>The power transformers commonly used in this application are two-winding type and may be single-phase or three-phase units.</a:t>
            </a:r>
          </a:p>
        </p:txBody>
      </p:sp>
      <p:grpSp>
        <p:nvGrpSpPr>
          <p:cNvPr id="6" name="Group 5"/>
          <p:cNvGrpSpPr/>
          <p:nvPr/>
        </p:nvGrpSpPr>
        <p:grpSpPr>
          <a:xfrm>
            <a:off x="5657850" y="1539240"/>
            <a:ext cx="3943350" cy="3626971"/>
            <a:chOff x="5657850" y="1539240"/>
            <a:chExt cx="3943350" cy="362697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539240"/>
              <a:ext cx="3162300" cy="3337560"/>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5657850" y="4935379"/>
              <a:ext cx="3943350" cy="230832"/>
            </a:xfrm>
            <a:prstGeom prst="rect">
              <a:avLst/>
            </a:prstGeom>
          </p:spPr>
          <p:txBody>
            <a:bodyPr wrap="square">
              <a:spAutoFit/>
            </a:bodyPr>
            <a:lstStyle/>
            <a:p>
              <a:r>
                <a:rPr lang="en-US" sz="900" dirty="0">
                  <a:latin typeface="Times New Roman" pitchFamily="18" charset="0"/>
                  <a:cs typeface="Times New Roman" pitchFamily="18" charset="0"/>
                </a:rPr>
                <a:t>http://www.blackhillsenergy.com/services/programs/electric-system.php</a:t>
              </a:r>
            </a:p>
          </p:txBody>
        </p:sp>
      </p:grpSp>
      <p:sp>
        <p:nvSpPr>
          <p:cNvPr id="9" name="Slide Number Placeholder 8"/>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2600" b="1" u="sng" dirty="0" smtClean="0"/>
              <a:t>ARDIS (Advanced Radio Data Information Service)</a:t>
            </a:r>
          </a:p>
          <a:p>
            <a:pPr lvl="1"/>
            <a:r>
              <a:rPr lang="en-US" sz="2200" dirty="0" smtClean="0"/>
              <a:t>Originally developed jointly by Motorola and IBM in early 1980’s.</a:t>
            </a:r>
          </a:p>
          <a:p>
            <a:pPr lvl="1"/>
            <a:r>
              <a:rPr lang="en-US" sz="2200" dirty="0" smtClean="0"/>
              <a:t>ARDIS is optimized for short message applications that are relatively insensitive to the transmission delay.</a:t>
            </a:r>
          </a:p>
          <a:p>
            <a:pPr lvl="1"/>
            <a:r>
              <a:rPr lang="en-US" sz="2200" dirty="0" smtClean="0"/>
              <a:t>ARDIS uses connection oriented protocols well suited for host/terminal applications.</a:t>
            </a:r>
          </a:p>
          <a:p>
            <a:pPr lvl="1"/>
            <a:r>
              <a:rPr lang="en-US" sz="2200" dirty="0" smtClean="0"/>
              <a:t>As a radio based service, ARDIS can be expected to be immune to most of the Electromagnetic Compatibility (EMC) issues associated with substations.</a:t>
            </a:r>
          </a:p>
          <a:p>
            <a:pPr lvl="1"/>
            <a:r>
              <a:rPr lang="en-US" sz="2200" dirty="0" smtClean="0"/>
              <a:t>Provides 4800 –bps or 19.2 kbps service using 25 kHz channel in the 800 MHz band.</a:t>
            </a:r>
          </a:p>
          <a:p>
            <a:pPr lvl="1"/>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3100" b="1" u="sng" dirty="0" smtClean="0"/>
              <a:t>Plain Old Telephone Service (POTS)</a:t>
            </a:r>
          </a:p>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sz="3400" b="1" u="sng" dirty="0" smtClean="0"/>
              <a:t>Wireless Telephone Service</a:t>
            </a:r>
          </a:p>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a:bodyPr>
          <a:lstStyle/>
          <a:p>
            <a:pPr>
              <a:buNone/>
            </a:pPr>
            <a:r>
              <a:rPr lang="en-US" sz="2400" b="1" u="sng" dirty="0" smtClean="0"/>
              <a:t>Cellular Digital Packet Data (CDPD)</a:t>
            </a:r>
          </a:p>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92500"/>
          </a:bodyPr>
          <a:lstStyle/>
          <a:p>
            <a:pPr>
              <a:buNone/>
            </a:pPr>
            <a:r>
              <a:rPr lang="en-US" sz="2800" b="1" u="sng" dirty="0" smtClean="0"/>
              <a:t>Telephone Lines : leased and dial-up</a:t>
            </a:r>
          </a:p>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lnSpcReduction="10000"/>
          </a:bodyPr>
          <a:lstStyle/>
          <a:p>
            <a:pPr>
              <a:buNone/>
            </a:pPr>
            <a:r>
              <a:rPr lang="en-US" sz="2800" b="1" u="sng" dirty="0" smtClean="0"/>
              <a:t>Private Microwave Radio</a:t>
            </a:r>
          </a:p>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3100" b="1" u="sng" dirty="0" smtClean="0"/>
              <a:t>Multiple Address Systems (MAS) </a:t>
            </a:r>
          </a:p>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pPr>
              <a:buNone/>
            </a:pPr>
            <a:r>
              <a:rPr lang="en-US" sz="2400" b="1" u="sng" dirty="0" smtClean="0"/>
              <a:t>Very Small Aperture Terminal Satellite(VSAT):</a:t>
            </a:r>
          </a:p>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524000"/>
            <a:ext cx="8229600" cy="4602163"/>
          </a:xfrm>
        </p:spPr>
        <p:txBody>
          <a:bodyPr>
            <a:normAutofit fontScale="92500" lnSpcReduction="10000"/>
          </a:bodyPr>
          <a:lstStyle/>
          <a:p>
            <a:pPr>
              <a:buNone/>
            </a:pPr>
            <a:r>
              <a:rPr lang="en-US" sz="3400" b="1" u="sng" dirty="0" smtClean="0"/>
              <a:t>Land-Mobile Two-Way Radio</a:t>
            </a:r>
          </a:p>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914400"/>
            <a:ext cx="8229600" cy="2092569"/>
          </a:xfrm>
          <a:prstGeom prst="rect">
            <a:avLst/>
          </a:prstGeom>
          <a:noFill/>
          <a:ln w="9525">
            <a:noFill/>
            <a:miter lim="800000"/>
            <a:headEnd/>
            <a:tailEnd/>
          </a:ln>
        </p:spPr>
      </p:pic>
      <p:sp>
        <p:nvSpPr>
          <p:cNvPr id="6" name="TextBox 5"/>
          <p:cNvSpPr txBox="1"/>
          <p:nvPr/>
        </p:nvSpPr>
        <p:spPr>
          <a:xfrm>
            <a:off x="2590800" y="2895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1.1 : Basic Distribution Substation </a:t>
            </a:r>
            <a:endParaRPr lang="en-US" dirty="0">
              <a:latin typeface="Times New Roman" pitchFamily="18" charset="0"/>
              <a:cs typeface="Times New Roman" pitchFamily="18" charset="0"/>
            </a:endParaRPr>
          </a:p>
        </p:txBody>
      </p:sp>
      <p:sp>
        <p:nvSpPr>
          <p:cNvPr id="7" name="Rectangle 6"/>
          <p:cNvSpPr/>
          <p:nvPr/>
        </p:nvSpPr>
        <p:spPr>
          <a:xfrm>
            <a:off x="0" y="3352800"/>
            <a:ext cx="9144000" cy="3416320"/>
          </a:xfrm>
          <a:prstGeom prst="rect">
            <a:avLst/>
          </a:prstGeom>
        </p:spPr>
        <p:txBody>
          <a:bodyPr wrap="square">
            <a:spAutoFit/>
          </a:bodyPr>
          <a:lstStyle/>
          <a:p>
            <a:pPr>
              <a:buFont typeface="Wingdings" pitchFamily="2" charset="2"/>
              <a:buChar char="Ø"/>
            </a:pPr>
            <a:r>
              <a:rPr lang="en-US" sz="2400" dirty="0" smtClean="0">
                <a:latin typeface="Times New Roman" pitchFamily="18" charset="0"/>
                <a:cs typeface="Times New Roman" pitchFamily="18" charset="0"/>
              </a:rPr>
              <a:t>The two primary distribution feeders of the substation illustrated in Figure 1.1 are protected by either power circuit breakers or automatic circuit reclosers. </a:t>
            </a:r>
          </a:p>
          <a:p>
            <a:pPr>
              <a:buFont typeface="Wingdings" pitchFamily="2" charset="2"/>
              <a:buChar char="Ø"/>
            </a:pPr>
            <a:r>
              <a:rPr lang="en-US" sz="24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400" dirty="0" err="1" smtClean="0">
                <a:latin typeface="Times New Roman" pitchFamily="18" charset="0"/>
                <a:cs typeface="Times New Roman" pitchFamily="18" charset="0"/>
              </a:rPr>
              <a:t>energization</a:t>
            </a:r>
            <a:r>
              <a:rPr lang="en-US" sz="2400" dirty="0" smtClean="0">
                <a:latin typeface="Times New Roman" pitchFamily="18" charset="0"/>
                <a:cs typeface="Times New Roman" pitchFamily="18" charset="0"/>
              </a:rPr>
              <a:t> is required.</a:t>
            </a:r>
          </a:p>
          <a:p>
            <a:pPr>
              <a:buFont typeface="Wingdings" pitchFamily="2" charset="2"/>
              <a:buChar char="Ø"/>
            </a:pPr>
            <a:r>
              <a:rPr lang="en-US" sz="24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92500" lnSpcReduction="20000"/>
          </a:bodyPr>
          <a:lstStyle/>
          <a:p>
            <a:pPr>
              <a:buNone/>
            </a:pPr>
            <a:r>
              <a:rPr lang="en-US" sz="3400" b="1" u="sng" dirty="0" smtClean="0"/>
              <a:t>Optical Fiber</a:t>
            </a:r>
          </a:p>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lnSpcReduction="10000"/>
          </a:bodyPr>
          <a:lstStyle/>
          <a:p>
            <a:pPr>
              <a:buNone/>
            </a:pPr>
            <a:r>
              <a:rPr lang="en-US" sz="3100" b="1" u="sng" dirty="0" smtClean="0"/>
              <a:t>Power-Line Carrier (PLC)</a:t>
            </a:r>
          </a:p>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endParaRPr lang="en-US" dirty="0" smtClean="0"/>
          </a:p>
          <a:p>
            <a:endParaRPr lang="en-US" dirty="0" smtClean="0"/>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a:buNone/>
            </a:pPr>
            <a:r>
              <a:rPr lang="en-US" sz="2400" b="1" u="sng" dirty="0" smtClean="0"/>
              <a:t>Short Message System (SMS)</a:t>
            </a:r>
          </a:p>
          <a:p>
            <a:r>
              <a:rPr lang="en-US" sz="2000" dirty="0" smtClean="0"/>
              <a:t>Also known as text messaging uses forward and reverse control channels of cell phone systems to provide two-way communication for very short telemetry messages.</a:t>
            </a:r>
          </a:p>
          <a:p>
            <a:r>
              <a:rPr lang="en-US" sz="2000" dirty="0" smtClean="0"/>
              <a:t>Well suited for control and status messaging from simple remote terminal units (RTUs).</a:t>
            </a:r>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95626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0" y="1143000"/>
            <a:ext cx="9144000" cy="5562600"/>
          </a:xfrm>
        </p:spPr>
        <p:txBody>
          <a:bodyPr>
            <a:normAutofit fontScale="85000" lnSpcReduction="10000"/>
          </a:bodyPr>
          <a:lstStyle/>
          <a:p>
            <a:pPr marL="514350" indent="-514350">
              <a:buFont typeface="+mj-lt"/>
              <a:buAutoNum type="arabicPeriod"/>
            </a:pPr>
            <a:r>
              <a:rPr lang="en-US" sz="2400" dirty="0" smtClean="0">
                <a:hlinkClick r:id="rId2"/>
              </a:rPr>
              <a:t>http://www.electricenergyonline.com/?page=show_article&amp;mag=43&amp;article=321</a:t>
            </a:r>
            <a:endParaRPr lang="en-US" sz="2400" dirty="0" smtClean="0"/>
          </a:p>
          <a:p>
            <a:pPr marL="514350" indent="-514350">
              <a:buFont typeface="+mj-lt"/>
              <a:buAutoNum type="arabicPeriod"/>
            </a:pPr>
            <a:r>
              <a:rPr lang="en-US" sz="2400" dirty="0" smtClean="0"/>
              <a:t>A.P </a:t>
            </a:r>
            <a:r>
              <a:rPr lang="en-US" sz="2400" dirty="0" err="1" smtClean="0"/>
              <a:t>Apostolov</a:t>
            </a:r>
            <a:r>
              <a:rPr lang="en-US" sz="2400" dirty="0" smtClean="0"/>
              <a:t>, “ Configuration Requirements for UCA based IEDs for Protection and Control,” CIGRE 2001 SC 34 Colloquium, Sibiu, Sept. 2001</a:t>
            </a:r>
          </a:p>
          <a:p>
            <a:pPr marL="514350" indent="-514350">
              <a:buFont typeface="+mj-lt"/>
              <a:buAutoNum type="arabicPeriod"/>
            </a:pPr>
            <a:r>
              <a:rPr lang="en-US" sz="2400" dirty="0" smtClean="0">
                <a:hlinkClick r:id="rId3"/>
              </a:rPr>
              <a:t>http://www.ece.iit.edu/~flueck/chicago_pes/2002/SA_Fund_BestPractices.pdf</a:t>
            </a:r>
            <a:endParaRPr lang="en-US" sz="2400" dirty="0" smtClean="0"/>
          </a:p>
          <a:p>
            <a:pPr marL="514350" indent="-514350">
              <a:buFont typeface="+mj-lt"/>
              <a:buAutoNum type="arabicPeriod"/>
            </a:pPr>
            <a:r>
              <a:rPr lang="en-US" sz="2400" dirty="0" smtClean="0">
                <a:hlinkClick r:id="rId4"/>
              </a:rPr>
              <a:t>http://www.atrakenergy.com/Resources/PSC-2004.pdf</a:t>
            </a:r>
            <a:endParaRPr lang="en-US" sz="2400" dirty="0" smtClean="0"/>
          </a:p>
          <a:p>
            <a:pPr marL="514350" indent="-514350">
              <a:buFont typeface="+mj-lt"/>
              <a:buAutoNum type="arabicPeriod"/>
            </a:pPr>
            <a:r>
              <a:rPr lang="en-US" sz="2400" i="1" dirty="0" smtClean="0">
                <a:hlinkClick r:id="rId5"/>
              </a:rPr>
              <a:t>www.ee.iastate.edu/~jdm/ee653/</a:t>
            </a:r>
            <a:r>
              <a:rPr lang="en-US" sz="2400" b="1" i="1" dirty="0" smtClean="0">
                <a:hlinkClick r:id="rId5"/>
              </a:rPr>
              <a:t>SubstationReliability.pdf</a:t>
            </a:r>
            <a:endParaRPr lang="en-US" sz="2400" b="1" i="1" dirty="0" smtClean="0"/>
          </a:p>
          <a:p>
            <a:pPr marL="514350" indent="-514350">
              <a:buFont typeface="+mj-lt"/>
              <a:buAutoNum type="arabicPeriod"/>
            </a:pPr>
            <a:r>
              <a:rPr lang="en-US" sz="2400" dirty="0"/>
              <a:t>http://www.csanyigroup.com/air-insulated-substations-bus-switching-configurations</a:t>
            </a:r>
            <a:endParaRPr lang="en-US" sz="2400" dirty="0" smtClean="0"/>
          </a:p>
          <a:p>
            <a:pPr marL="514350" indent="-514350">
              <a:buFont typeface="+mj-lt"/>
              <a:buAutoNum type="arabicPeriod"/>
            </a:pPr>
            <a:r>
              <a:rPr lang="en-US" sz="2400" dirty="0">
                <a:hlinkClick r:id="rId6"/>
              </a:rPr>
              <a:t>http://</a:t>
            </a:r>
            <a:r>
              <a:rPr lang="en-US" sz="2400" dirty="0" smtClean="0">
                <a:hlinkClick r:id="rId6"/>
              </a:rPr>
              <a:t>www.powertransformer.us/substationtransformers.htm</a:t>
            </a:r>
            <a:endParaRPr lang="en-US" sz="2400" dirty="0" smtClean="0"/>
          </a:p>
          <a:p>
            <a:pPr marL="514350" indent="-514350">
              <a:buFont typeface="+mj-lt"/>
              <a:buAutoNum type="arabicPeriod"/>
            </a:pPr>
            <a:r>
              <a:rPr lang="en-US" sz="2400" dirty="0"/>
              <a:t>McDonald, J.D.; , "Substation automation. IED integration and availability of information," </a:t>
            </a:r>
            <a:r>
              <a:rPr lang="en-US" sz="2400" i="1" dirty="0"/>
              <a:t>Power and Energy Magazine, IEEE</a:t>
            </a:r>
            <a:r>
              <a:rPr lang="en-US" sz="2400" dirty="0"/>
              <a:t> , vol.1, no.2, pp. 22- 31, Mar/Apr 2003</a:t>
            </a:r>
            <a:br>
              <a:rPr lang="en-US" sz="2400" dirty="0"/>
            </a:br>
            <a:r>
              <a:rPr lang="en-US" sz="2400" dirty="0" err="1"/>
              <a:t>doi</a:t>
            </a:r>
            <a:r>
              <a:rPr lang="en-US" sz="2400" dirty="0"/>
              <a:t>: 10.1109/MPAE.2003.1192023</a:t>
            </a:r>
            <a:br>
              <a:rPr lang="en-US" sz="2400" dirty="0"/>
            </a:br>
            <a:r>
              <a:rPr lang="en-US" sz="2400" dirty="0"/>
              <a:t>URL: </a:t>
            </a:r>
            <a:r>
              <a:rPr lang="en-US" sz="2400" dirty="0">
                <a:hlinkClick r:id="rId7"/>
              </a:rPr>
              <a:t>http://ieeexplore.ieee.org/stamp/stamp.jsp?tp=&amp;arnumber=1192023&amp;isnumber=26717</a:t>
            </a:r>
            <a:r>
              <a:rPr lang="en-US" sz="2400" dirty="0"/>
              <a:t/>
            </a:r>
            <a:br>
              <a:rPr lang="en-US" sz="2400" dirty="0"/>
            </a:br>
            <a:r>
              <a:rPr lang="en-US" sz="2400" dirty="0"/>
              <a:t/>
            </a:r>
            <a:br>
              <a:rPr lang="en-US" sz="2400" dirty="0"/>
            </a:br>
            <a:endParaRPr lang="en-US" sz="2400" dirty="0" smtClean="0"/>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5181600" cy="4525963"/>
          </a:xfrm>
        </p:spPr>
        <p:txBody>
          <a:bodyPr>
            <a:noAutofit/>
          </a:bodyPr>
          <a:lstStyle/>
          <a:p>
            <a:r>
              <a:rPr lang="en-US" sz="2400" dirty="0">
                <a:cs typeface="Times New Roman" pitchFamily="18" charset="0"/>
              </a:rPr>
              <a:t>Voltage </a:t>
            </a:r>
            <a:r>
              <a:rPr lang="en-US" sz="2400" dirty="0" smtClean="0">
                <a:cs typeface="Times New Roman" pitchFamily="18" charset="0"/>
              </a:rPr>
              <a:t>is stepped </a:t>
            </a:r>
            <a:r>
              <a:rPr lang="en-US" sz="2400" dirty="0">
                <a:cs typeface="Times New Roman" pitchFamily="18" charset="0"/>
              </a:rPr>
              <a:t>up from generation levels (3.3,6.6,11,33kv) to </a:t>
            </a:r>
            <a:r>
              <a:rPr lang="en-US" sz="2400" dirty="0" smtClean="0">
                <a:cs typeface="Times New Roman" pitchFamily="18" charset="0"/>
              </a:rPr>
              <a:t>over 39kv </a:t>
            </a:r>
            <a:r>
              <a:rPr lang="en-US" sz="2400" dirty="0">
                <a:cs typeface="Times New Roman" pitchFamily="18" charset="0"/>
              </a:rPr>
              <a:t>so that a huge amount of power can be transmitted over large </a:t>
            </a:r>
            <a:r>
              <a:rPr lang="en-US" sz="2400" dirty="0" smtClean="0">
                <a:cs typeface="Times New Roman" pitchFamily="18" charset="0"/>
              </a:rPr>
              <a:t>distances.</a:t>
            </a:r>
          </a:p>
          <a:p>
            <a:pPr lvl="1"/>
            <a:r>
              <a:rPr lang="en-US" sz="2000" dirty="0" smtClean="0">
                <a:cs typeface="Times New Roman" pitchFamily="18" charset="0"/>
              </a:rPr>
              <a:t>Transmitting at high voltage and lower current minimizes power losses over the distance</a:t>
            </a:r>
          </a:p>
          <a:p>
            <a:r>
              <a:rPr lang="en-US" sz="2400" dirty="0" smtClean="0">
                <a:cs typeface="Times New Roman" pitchFamily="18" charset="0"/>
              </a:rPr>
              <a:t>Commonly used transmission voltages are 69kv and 138kv, but there are also 44kv, 115kv, 161kv, 169kv, 230kv, and on large systems 345kv and 500kv. [13]</a:t>
            </a:r>
            <a:endParaRPr lang="en-US" sz="2400" dirty="0">
              <a:cs typeface="Times New Roman" pitchFamily="18" charset="0"/>
            </a:endParaRPr>
          </a:p>
          <a:p>
            <a:endParaRPr lang="en-US" sz="2400" dirty="0"/>
          </a:p>
        </p:txBody>
      </p:sp>
      <p:sp>
        <p:nvSpPr>
          <p:cNvPr id="5" name="Title 1"/>
          <p:cNvSpPr>
            <a:spLocks noGrp="1"/>
          </p:cNvSpPr>
          <p:nvPr>
            <p:ph type="title"/>
          </p:nvPr>
        </p:nvSpPr>
        <p:spPr>
          <a:xfrm>
            <a:off x="381000" y="304800"/>
            <a:ext cx="8229600" cy="1143000"/>
          </a:xfrm>
        </p:spPr>
        <p:txBody>
          <a:bodyPr>
            <a:normAutofit/>
          </a:bodyPr>
          <a:lstStyle/>
          <a:p>
            <a:r>
              <a:rPr lang="en-US" sz="3200" dirty="0" smtClean="0"/>
              <a:t>Transmission Substation</a:t>
            </a:r>
            <a:endParaRPr lang="en-US" sz="3200" dirty="0"/>
          </a:p>
        </p:txBody>
      </p:sp>
      <p:grpSp>
        <p:nvGrpSpPr>
          <p:cNvPr id="7" name="Group 6"/>
          <p:cNvGrpSpPr/>
          <p:nvPr/>
        </p:nvGrpSpPr>
        <p:grpSpPr>
          <a:xfrm>
            <a:off x="5276850" y="1905000"/>
            <a:ext cx="3943350" cy="3733800"/>
            <a:chOff x="4667250" y="2819400"/>
            <a:chExt cx="3943350" cy="37338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2819400"/>
              <a:ext cx="3268597" cy="3449749"/>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4667250" y="6306979"/>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393382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(Contd..)</a:t>
            </a:r>
            <a:endParaRPr lang="en-US" dirty="0"/>
          </a:p>
        </p:txBody>
      </p:sp>
      <p:sp>
        <p:nvSpPr>
          <p:cNvPr id="3" name="Content Placeholder 2"/>
          <p:cNvSpPr>
            <a:spLocks noGrp="1"/>
          </p:cNvSpPr>
          <p:nvPr>
            <p:ph idx="1"/>
          </p:nvPr>
        </p:nvSpPr>
        <p:spPr/>
        <p:txBody>
          <a:bodyPr>
            <a:normAutofit fontScale="92500" lnSpcReduction="10000"/>
          </a:bodyPr>
          <a:lstStyle/>
          <a:p>
            <a:r>
              <a:rPr lang="en-US" sz="1800" dirty="0"/>
              <a:t>[9] </a:t>
            </a:r>
            <a:r>
              <a:rPr lang="en-US" sz="1800" dirty="0">
                <a:hlinkClick r:id="rId2"/>
              </a:rPr>
              <a:t>http://</a:t>
            </a:r>
            <a:r>
              <a:rPr lang="en-US" sz="1800" dirty="0" smtClean="0">
                <a:hlinkClick r:id="rId2"/>
              </a:rPr>
              <a:t>www.transmission-line.net/2011/04/type-of-switches-on-transmission-and.html</a:t>
            </a:r>
            <a:endParaRPr lang="en-US" sz="1800" dirty="0" smtClean="0"/>
          </a:p>
          <a:p>
            <a:r>
              <a:rPr lang="en-US" sz="1800" dirty="0"/>
              <a:t>[10] </a:t>
            </a:r>
            <a:r>
              <a:rPr lang="en-US" sz="1800" dirty="0">
                <a:hlinkClick r:id="rId3"/>
              </a:rPr>
              <a:t>http://</a:t>
            </a:r>
            <a:r>
              <a:rPr lang="en-US" sz="1800" dirty="0" smtClean="0">
                <a:hlinkClick r:id="rId3"/>
              </a:rPr>
              <a:t>www.oncor.com/community/knowledgecollege/energy_library/pathway/pathways_distribution.aspx</a:t>
            </a:r>
            <a:endParaRPr lang="en-US" sz="1800" dirty="0" smtClean="0"/>
          </a:p>
          <a:p>
            <a:r>
              <a:rPr lang="en-US" sz="1800" dirty="0"/>
              <a:t>[11] </a:t>
            </a:r>
            <a:r>
              <a:rPr lang="en-US" sz="1800" dirty="0">
                <a:hlinkClick r:id="rId4"/>
              </a:rPr>
              <a:t>http://</a:t>
            </a:r>
            <a:r>
              <a:rPr lang="en-US" sz="1800" dirty="0" smtClean="0">
                <a:hlinkClick r:id="rId4"/>
              </a:rPr>
              <a:t>www.ece.gatech.edu/research/labs/bwn/substation/description.html</a:t>
            </a:r>
            <a:endParaRPr lang="en-US" sz="1800" dirty="0" smtClean="0"/>
          </a:p>
          <a:p>
            <a:r>
              <a:rPr lang="en-US" sz="1800" dirty="0"/>
              <a:t>[12] </a:t>
            </a:r>
            <a:r>
              <a:rPr lang="en-US" sz="1800" dirty="0" err="1"/>
              <a:t>Qureshi</a:t>
            </a:r>
            <a:r>
              <a:rPr lang="en-US" sz="1800" dirty="0"/>
              <a:t>, M.; </a:t>
            </a:r>
            <a:r>
              <a:rPr lang="en-US" sz="1800" dirty="0" err="1"/>
              <a:t>Raza</a:t>
            </a:r>
            <a:r>
              <a:rPr lang="en-US" sz="1800" dirty="0"/>
              <a:t>, A.; Kumar, D.; Sang-Sig Kim; Un-Sig Song; Min-Woo Park; </a:t>
            </a:r>
            <a:r>
              <a:rPr lang="en-US" sz="1800" dirty="0" err="1"/>
              <a:t>Hyuk-Soo</a:t>
            </a:r>
            <a:r>
              <a:rPr lang="en-US" sz="1800" dirty="0"/>
              <a:t> Jang; </a:t>
            </a:r>
            <a:r>
              <a:rPr lang="en-US" sz="1800" dirty="0" err="1"/>
              <a:t>Hyo-Sik</a:t>
            </a:r>
            <a:r>
              <a:rPr lang="en-US" sz="1800" dirty="0"/>
              <a:t> Yang; </a:t>
            </a:r>
            <a:r>
              <a:rPr lang="en-US" sz="1800" dirty="0" err="1"/>
              <a:t>Byung-Seok</a:t>
            </a:r>
            <a:r>
              <a:rPr lang="en-US" sz="1800" dirty="0"/>
              <a:t> Park; , "A survey of communication network paradigms for substation automation," </a:t>
            </a:r>
            <a:r>
              <a:rPr lang="en-US" sz="1800" i="1" dirty="0"/>
              <a:t>Power Line Communications and Its Applications, 2008. ISPLC 2008. IEEE International Symposium on</a:t>
            </a:r>
            <a:r>
              <a:rPr lang="en-US" sz="1800" dirty="0"/>
              <a:t> , vol., no., pp.310-315, 2-4 April 2008</a:t>
            </a:r>
            <a:br>
              <a:rPr lang="en-US" sz="1800" dirty="0"/>
            </a:br>
            <a:r>
              <a:rPr lang="en-US" sz="1800" dirty="0" err="1"/>
              <a:t>doi</a:t>
            </a:r>
            <a:r>
              <a:rPr lang="en-US" sz="1800" dirty="0"/>
              <a:t>: 10.1109/ISPLC.2008.4510445</a:t>
            </a:r>
            <a:br>
              <a:rPr lang="en-US" sz="1800" dirty="0"/>
            </a:br>
            <a:r>
              <a:rPr lang="en-US" sz="1800" dirty="0"/>
              <a:t>URL: </a:t>
            </a:r>
            <a:r>
              <a:rPr lang="en-US" sz="1800" dirty="0">
                <a:hlinkClick r:id="rId5"/>
              </a:rPr>
              <a:t>http://ieeexplore.ieee.org/stamp/stamp.jsp?tp=&amp;arnumber=4510445&amp;isnumber=4510387</a:t>
            </a:r>
            <a:r>
              <a:rPr lang="en-US" sz="1800" dirty="0"/>
              <a:t/>
            </a:r>
            <a:br>
              <a:rPr lang="en-US" sz="1800" dirty="0"/>
            </a:br>
            <a:r>
              <a:rPr lang="en-US" sz="1800" dirty="0"/>
              <a:t>[13] </a:t>
            </a:r>
            <a:r>
              <a:rPr lang="en-US" sz="1800" dirty="0">
                <a:hlinkClick r:id="rId6"/>
              </a:rPr>
              <a:t>http://smud.apogee.net/foe</a:t>
            </a:r>
            <a:r>
              <a:rPr lang="en-US" sz="1800" dirty="0" smtClean="0">
                <a:hlinkClick r:id="rId6"/>
              </a:rPr>
              <a:t>/</a:t>
            </a:r>
            <a:endParaRPr lang="en-US" sz="1800" dirty="0" smtClean="0"/>
          </a:p>
          <a:p>
            <a:r>
              <a:rPr lang="en-US" sz="1800" dirty="0" smtClean="0"/>
              <a:t>[14] http://intelligrid.epri.com/architecture/New_Technologies/Tech_IEC_60870-6_(ICCP).htm</a:t>
            </a:r>
            <a:r>
              <a:rPr lang="en-US" sz="1800" dirty="0"/>
              <a:t/>
            </a:r>
            <a:br>
              <a:rPr lang="en-US" sz="1800" dirty="0"/>
            </a:br>
            <a:endParaRPr lang="en-US" sz="18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3036677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6" name="TextBox 5"/>
          <p:cNvSpPr txBox="1"/>
          <p:nvPr/>
        </p:nvSpPr>
        <p:spPr>
          <a:xfrm>
            <a:off x="2667000" y="3276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1.2: Basic Transmission Substation</a:t>
            </a:r>
            <a:endParaRPr lang="en-US" dirty="0">
              <a:latin typeface="Times New Roman" pitchFamily="18" charset="0"/>
              <a:cs typeface="Times New Roman" pitchFamily="18" charset="0"/>
            </a:endParaRPr>
          </a:p>
        </p:txBody>
      </p:sp>
      <p:sp>
        <p:nvSpPr>
          <p:cNvPr id="3" name="TextBox 2"/>
          <p:cNvSpPr txBox="1"/>
          <p:nvPr/>
        </p:nvSpPr>
        <p:spPr>
          <a:xfrm>
            <a:off x="9525" y="3962400"/>
            <a:ext cx="91440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12345</TotalTime>
  <Words>5713</Words>
  <Application>Microsoft Office PowerPoint</Application>
  <PresentationFormat>On-screen Show (4:3)</PresentationFormat>
  <Paragraphs>641</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Substation Automation</vt:lpstr>
      <vt:lpstr>Module 5 Overview</vt:lpstr>
      <vt:lpstr>Part 1: Introduction to Substations</vt:lpstr>
      <vt:lpstr>What is a Substation?</vt:lpstr>
      <vt:lpstr>Types of Substations</vt:lpstr>
      <vt:lpstr>Distribution Substation</vt:lpstr>
      <vt:lpstr>Distribution Substation</vt:lpstr>
      <vt:lpstr>Transmission Substation</vt:lpstr>
      <vt:lpstr>Transmission Substation</vt:lpstr>
      <vt:lpstr>Switching Substations</vt:lpstr>
      <vt:lpstr>Substation configurations</vt:lpstr>
      <vt:lpstr>Single Bus</vt:lpstr>
      <vt:lpstr>Double Bus, Double Breaker </vt:lpstr>
      <vt:lpstr>Main and Transfer Bus </vt:lpstr>
      <vt:lpstr>Double Bus, Single Breaker </vt:lpstr>
      <vt:lpstr>Ring Bus </vt:lpstr>
      <vt:lpstr>Breaker-and-a-Half </vt:lpstr>
      <vt:lpstr>Comparison of configurations[6]</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Substation Automation</vt:lpstr>
      <vt:lpstr>Substation Communication</vt:lpstr>
      <vt:lpstr>Components of SCADA system</vt:lpstr>
      <vt:lpstr>SCADA Communication Protocols</vt:lpstr>
      <vt:lpstr>SCADA Communication Protocols (Contd..)</vt:lpstr>
      <vt:lpstr>SCADA Communication Protocols (Contd..)</vt:lpstr>
      <vt:lpstr>SCADA Communication Protocols (Contd..)</vt:lpstr>
      <vt:lpstr>SCADA Communication Protocols (Contd..)</vt:lpstr>
      <vt:lpstr>SCADA Communication Protocols (Contd..)</vt:lpstr>
      <vt:lpstr>UCA and IEC 61850</vt:lpstr>
      <vt:lpstr>SCADA Communication Protocols</vt:lpstr>
      <vt:lpstr>Data Communications using 61850</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Important Standards </vt:lpstr>
      <vt:lpstr>Part 4: SA and Cyber Security</vt:lpstr>
      <vt:lpstr>Cyber Security Terminology</vt:lpstr>
      <vt:lpstr>Cyber Security Terminology (Contd..)</vt:lpstr>
      <vt:lpstr>Cyber Security Terminology (Contd..)</vt:lpstr>
      <vt:lpstr>General Cyber Security Concerns</vt:lpstr>
      <vt:lpstr>References</vt:lpstr>
      <vt:lpstr>References (Contd..)</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627</cp:revision>
  <dcterms:created xsi:type="dcterms:W3CDTF">2006-08-16T00:00:00Z</dcterms:created>
  <dcterms:modified xsi:type="dcterms:W3CDTF">2011-11-18T01:23:43Z</dcterms:modified>
</cp:coreProperties>
</file>